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29"/>
  </p:notesMasterIdLst>
  <p:sldIdLst>
    <p:sldId id="258" r:id="rId2"/>
    <p:sldId id="315" r:id="rId3"/>
    <p:sldId id="306" r:id="rId4"/>
    <p:sldId id="307" r:id="rId5"/>
    <p:sldId id="260" r:id="rId6"/>
    <p:sldId id="268" r:id="rId7"/>
    <p:sldId id="316" r:id="rId8"/>
    <p:sldId id="281" r:id="rId9"/>
    <p:sldId id="299" r:id="rId10"/>
    <p:sldId id="266" r:id="rId11"/>
    <p:sldId id="329" r:id="rId12"/>
    <p:sldId id="277" r:id="rId13"/>
    <p:sldId id="327" r:id="rId14"/>
    <p:sldId id="326" r:id="rId15"/>
    <p:sldId id="325" r:id="rId16"/>
    <p:sldId id="282" r:id="rId17"/>
    <p:sldId id="320" r:id="rId18"/>
    <p:sldId id="321" r:id="rId19"/>
    <p:sldId id="322" r:id="rId20"/>
    <p:sldId id="323" r:id="rId21"/>
    <p:sldId id="324" r:id="rId22"/>
    <p:sldId id="283" r:id="rId23"/>
    <p:sldId id="286" r:id="rId24"/>
    <p:sldId id="328" r:id="rId25"/>
    <p:sldId id="274" r:id="rId26"/>
    <p:sldId id="273" r:id="rId27"/>
    <p:sldId id="30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39" autoAdjust="0"/>
    <p:restoredTop sz="85724" autoAdjust="0"/>
  </p:normalViewPr>
  <p:slideViewPr>
    <p:cSldViewPr>
      <p:cViewPr varScale="1">
        <p:scale>
          <a:sx n="75" d="100"/>
          <a:sy n="75" d="100"/>
        </p:scale>
        <p:origin x="533"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3/25/2020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80838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pendoorshelter.org/wp-content/uploads/NORW_ResidentHandbook.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pendoorshelter.org/wp-content/uploads/NORW_ResidentHandbook.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opendoorshelter.org/wp-content/uploads/NORW_ResidentHandbook.pdf" TargetMode="External"/><Relationship Id="rId13" Type="http://schemas.openxmlformats.org/officeDocument/2006/relationships/hyperlink" Target="https://www.nmcadv.org/wp-content/uploads/2015/07/Confidentiality-Manual-Part-II-Final-.pdf" TargetMode="External"/><Relationship Id="rId18" Type="http://schemas.openxmlformats.org/officeDocument/2006/relationships/hyperlink" Target="http://www.ncdsv.org/images/Best%20Practices%20Manual%20for%20DV%20Prgrms_AZCADV.pdf" TargetMode="External"/><Relationship Id="rId3" Type="http://schemas.openxmlformats.org/officeDocument/2006/relationships/hyperlink" Target="https://pathssk.org/wp-content/uploads/2017/02/EmergencyShelterPolicies_201307_v1_SECURE.pdf" TargetMode="External"/><Relationship Id="rId7" Type="http://schemas.openxmlformats.org/officeDocument/2006/relationships/hyperlink" Target="https://endhomelessness.org/resource/emergency-shelter/" TargetMode="External"/><Relationship Id="rId12" Type="http://schemas.openxmlformats.org/officeDocument/2006/relationships/hyperlink" Target="http://www.tribaljustice.org/places/domestic-violence-sexual-assault/community-domestic-violence-advocacy-program/" TargetMode="External"/><Relationship Id="rId17" Type="http://schemas.openxmlformats.org/officeDocument/2006/relationships/hyperlink" Target="https://www.researchgate.net/publication/280911845_Living_With_and_Within_the_Rules_of_Domestic_Violence_Shelters" TargetMode="External"/><Relationship Id="rId2" Type="http://schemas.openxmlformats.org/officeDocument/2006/relationships/slide" Target="../slides/slide24.xml"/><Relationship Id="rId16" Type="http://schemas.openxmlformats.org/officeDocument/2006/relationships/hyperlink" Target="https://www.domesticshelters.org/articles/housing/rules-vs-rights" TargetMode="External"/><Relationship Id="rId20" Type="http://schemas.openxmlformats.org/officeDocument/2006/relationships/hyperlink" Target="http://www.ncdsv.org/images/sample_policy.pdf" TargetMode="External"/><Relationship Id="rId1" Type="http://schemas.openxmlformats.org/officeDocument/2006/relationships/notesMaster" Target="../notesMasters/notesMaster1.xml"/><Relationship Id="rId6" Type="http://schemas.openxmlformats.org/officeDocument/2006/relationships/hyperlink" Target="https://endhomelessness.org/event/webinar-frequently-asked-questions-shelter-learning-series/" TargetMode="External"/><Relationship Id="rId11" Type="http://schemas.openxmlformats.org/officeDocument/2006/relationships/hyperlink" Target="https://www.futureswithoutviolence.org/userfiles/file/HealthCare/Promising%20Practices%20Report%20-%20Online%20version.PDF" TargetMode="External"/><Relationship Id="rId5" Type="http://schemas.openxmlformats.org/officeDocument/2006/relationships/hyperlink" Target="https://endhomelessness.org/changing-punitive-shelter-rules-simple-community-expectations/" TargetMode="External"/><Relationship Id="rId15" Type="http://schemas.openxmlformats.org/officeDocument/2006/relationships/hyperlink" Target="https://vawnet.org/sc/shelter-rules-and-structure" TargetMode="External"/><Relationship Id="rId10" Type="http://schemas.openxmlformats.org/officeDocument/2006/relationships/hyperlink" Target="https://www.endvawnow.org/en/articles/1384-staffing-and-management.html" TargetMode="External"/><Relationship Id="rId19" Type="http://schemas.openxmlformats.org/officeDocument/2006/relationships/hyperlink" Target="https://wscadv.org/wp-content/uploads/2015/06/Model-Policy-on-Shelter-Rules.pdf" TargetMode="External"/><Relationship Id="rId4" Type="http://schemas.openxmlformats.org/officeDocument/2006/relationships/hyperlink" Target="http://www.salvationarmytexas.org/wp-content/uploads/2017/04/Ops-Manual-SANG.pdf" TargetMode="External"/><Relationship Id="rId9" Type="http://schemas.openxmlformats.org/officeDocument/2006/relationships/hyperlink" Target="https://diginole.lib.fsu.edu/islandora/object/fsu:253132/datastream/PDF/view" TargetMode="External"/><Relationship Id="rId14" Type="http://schemas.openxmlformats.org/officeDocument/2006/relationships/hyperlink" Target="https://www.ncjrs.gov/pdffiles1/nij/grants/225025.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dirty="0"/>
          </a:p>
        </p:txBody>
      </p:sp>
    </p:spTree>
    <p:extLst>
      <p:ext uri="{BB962C8B-B14F-4D97-AF65-F5344CB8AC3E}">
        <p14:creationId xmlns:p14="http://schemas.microsoft.com/office/powerpoint/2010/main" val="306128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Open Door Shelter </a:t>
            </a:r>
          </a:p>
          <a:p>
            <a:r>
              <a:rPr lang="en-US" dirty="0"/>
              <a:t>Where Hope Begins</a:t>
            </a:r>
          </a:p>
          <a:p>
            <a:r>
              <a:rPr lang="en-US" dirty="0"/>
              <a:t>Resident Handbook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http://www.opendoorshelter.org/wp-content/uploads/NORW_ResidentHandbook.pdf</a:t>
            </a:r>
            <a:endParaRPr lang="en-US" sz="1200" kern="1200" dirty="0">
              <a:solidFill>
                <a:schemeClr val="tx1"/>
              </a:solidFill>
              <a:effectLst/>
              <a:latin typeface="+mn-lt"/>
              <a:ea typeface="+mn-ea"/>
              <a:cs typeface="+mn-cs"/>
            </a:endParaRPr>
          </a:p>
          <a:p>
            <a:endParaRPr lang="en-US" dirty="0"/>
          </a:p>
          <a:p>
            <a:endParaRPr lang="en-US" dirty="0"/>
          </a:p>
          <a:p>
            <a:r>
              <a:rPr lang="en-US" dirty="0"/>
              <a:t>Back in the day, </a:t>
            </a:r>
            <a:r>
              <a:rPr lang="en-US" dirty="0" err="1"/>
              <a:t>Cangleska</a:t>
            </a:r>
            <a:r>
              <a:rPr lang="en-US" dirty="0"/>
              <a:t> had</a:t>
            </a:r>
            <a:r>
              <a:rPr lang="en-US" baseline="0" dirty="0"/>
              <a:t> some really cool materials on shelters.  Like their resident guidebook was called something like “A Guide to Harmony: For Women and Children in Shelter” or something like that.  I like that it didn’t sound so punitive but that the rules existed for a reason and it’s important to communicate why particular rules are in place otherwise it may feel punitive or about power and control much like that that the batterer imposed. </a:t>
            </a:r>
          </a:p>
          <a:p>
            <a:endParaRPr lang="en-US" baseline="0" dirty="0"/>
          </a:p>
          <a:p>
            <a:r>
              <a:rPr lang="en-US" baseline="0" dirty="0"/>
              <a:t>They had 4 basic rules</a:t>
            </a:r>
          </a:p>
          <a:p>
            <a:pPr marL="228600" indent="-228600">
              <a:buAutoNum type="arabicParenR"/>
            </a:pPr>
            <a:r>
              <a:rPr lang="en-US" baseline="0" dirty="0"/>
              <a:t>No physical discipline or corporal punishment of children or called names, because children are sacred.  They also provide a handout on alternative ways to discipline children.</a:t>
            </a:r>
          </a:p>
          <a:p>
            <a:pPr marL="228600" indent="-228600">
              <a:buAutoNum type="arabicParenR"/>
            </a:pPr>
            <a:r>
              <a:rPr lang="en-US" baseline="0" dirty="0"/>
              <a:t>No alcohol or drugs or drinking or drug use in the shelter</a:t>
            </a:r>
          </a:p>
          <a:p>
            <a:pPr marL="228600" indent="-228600">
              <a:buAutoNum type="arabicParenR"/>
            </a:pPr>
            <a:r>
              <a:rPr lang="en-US" baseline="0" dirty="0"/>
              <a:t>No weapons in the shelter</a:t>
            </a:r>
          </a:p>
          <a:p>
            <a:pPr marL="228600" indent="-228600">
              <a:buAutoNum type="arabicParenR"/>
            </a:pPr>
            <a:r>
              <a:rPr lang="en-US" baseline="0" dirty="0"/>
              <a:t>Take responsibility for self, cleaning up after yourself etc.</a:t>
            </a:r>
          </a:p>
          <a:p>
            <a:pPr marL="228600" indent="-228600">
              <a:buAutoNum type="arabicParenR"/>
            </a:pPr>
            <a:endParaRPr lang="en-US" baseline="0" dirty="0"/>
          </a:p>
          <a:p>
            <a:pPr marL="0" indent="0">
              <a:buNone/>
            </a:pPr>
            <a:r>
              <a:rPr lang="en-US" baseline="0" dirty="0"/>
              <a:t>The rest was </a:t>
            </a:r>
            <a:r>
              <a:rPr lang="en-US" i="1" baseline="0" dirty="0"/>
              <a:t>shelter expectations </a:t>
            </a:r>
            <a:r>
              <a:rPr lang="en-US" baseline="0" dirty="0"/>
              <a:t>and services provided in the shelter, importance of confidentiality, cultural and spiritual activities available, when advocates are available and services they provide,  play areas, communal areas and taking responsibility in those areas, phones, visitors (most shelters have a no visitor policy due to confidentiality concerns), coming and going out of shelter, children, sleeping space and there could be changes due to the need to accommodate others in need of space, house meetings and communal living, laundry, grievance procedures, checking out</a:t>
            </a:r>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00045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Open Door Shelter </a:t>
            </a:r>
          </a:p>
          <a:p>
            <a:r>
              <a:rPr lang="en-US" dirty="0"/>
              <a:t>Where Hope Begins</a:t>
            </a:r>
          </a:p>
          <a:p>
            <a:r>
              <a:rPr lang="en-US" dirty="0"/>
              <a:t>Resident Handbook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http://www.opendoorshelter.org/wp-content/uploads/NORW_ResidentHandbook.pdf</a:t>
            </a:r>
            <a:endParaRPr lang="en-US" sz="1200" kern="1200" dirty="0">
              <a:solidFill>
                <a:schemeClr val="tx1"/>
              </a:solidFill>
              <a:effectLst/>
              <a:latin typeface="+mn-lt"/>
              <a:ea typeface="+mn-ea"/>
              <a:cs typeface="+mn-cs"/>
            </a:endParaRPr>
          </a:p>
          <a:p>
            <a:endParaRPr lang="en-US" dirty="0"/>
          </a:p>
          <a:p>
            <a:r>
              <a:rPr lang="en-US" dirty="0"/>
              <a:t>Good to say, shelter</a:t>
            </a:r>
            <a:r>
              <a:rPr lang="en-US" baseline="0" dirty="0"/>
              <a:t> staff available to help you with such things as goal setting, acquiring personal belongings, career planning, self care opportunities, etc.</a:t>
            </a:r>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365304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Excerpt from: </a:t>
            </a:r>
          </a:p>
          <a:p>
            <a:r>
              <a:rPr lang="en-US" dirty="0"/>
              <a:t>Model Rights and Responsibilities final for Shelters</a:t>
            </a:r>
          </a:p>
          <a:p>
            <a:r>
              <a:rPr lang="en-US" dirty="0"/>
              <a:t>Washington State Coalition Against Domestic Violence</a:t>
            </a:r>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226976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Excerpt from: </a:t>
            </a:r>
          </a:p>
          <a:p>
            <a:r>
              <a:rPr lang="en-US" dirty="0"/>
              <a:t>Model Rights and Responsibilities final for Shelters</a:t>
            </a:r>
          </a:p>
          <a:p>
            <a:r>
              <a:rPr lang="en-US" dirty="0"/>
              <a:t>Washington State Coalition Against Domestic Violence</a:t>
            </a:r>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90232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Excerpt from: </a:t>
            </a:r>
          </a:p>
          <a:p>
            <a:r>
              <a:rPr lang="en-US"/>
              <a:t>Model Rights and Responsibilities final for Shelters</a:t>
            </a:r>
          </a:p>
          <a:p>
            <a:r>
              <a:rPr lang="en-US"/>
              <a:t>Washington State Coalition Against Domestic Violence</a:t>
            </a:r>
          </a:p>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2707289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Excerpt from: </a:t>
            </a:r>
          </a:p>
          <a:p>
            <a:r>
              <a:rPr lang="en-US" dirty="0"/>
              <a:t>Model Rights and Responsibilities final for Shelters</a:t>
            </a:r>
          </a:p>
          <a:p>
            <a:r>
              <a:rPr lang="en-US" dirty="0"/>
              <a:t>Washington State Coalition Against Domestic Violence</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250332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Excerpt from: </a:t>
            </a:r>
          </a:p>
          <a:p>
            <a:r>
              <a:rPr lang="en-US"/>
              <a:t>Model Rights and Responsibilities final for Shelters</a:t>
            </a:r>
          </a:p>
          <a:p>
            <a:r>
              <a:rPr lang="en-US"/>
              <a:t>Washington State Coalition Against Domestic Violence</a:t>
            </a:r>
          </a:p>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330156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Excerpt from: </a:t>
            </a:r>
          </a:p>
          <a:p>
            <a:r>
              <a:rPr lang="en-US" dirty="0"/>
              <a:t>Model Rights and Responsibilities final for Shelters</a:t>
            </a:r>
          </a:p>
          <a:p>
            <a:r>
              <a:rPr lang="en-US" dirty="0"/>
              <a:t>Washington State Coalition Against Domestic Violence</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278653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360102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378104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6030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Resources:</a:t>
            </a:r>
          </a:p>
          <a:p>
            <a:endParaRPr lang="en-US" dirty="0"/>
          </a:p>
          <a:p>
            <a:r>
              <a:rPr lang="en-US" sz="1200" dirty="0"/>
              <a:t>1. </a:t>
            </a:r>
            <a:r>
              <a:rPr lang="en-US" sz="1200" u="sng" dirty="0">
                <a:hlinkClick r:id="rId3"/>
              </a:rPr>
              <a:t>https://pathssk.org/wp-content/uploads/2017/02/EmergencyShelterPolicies_201307_v1_SECURE.pdf</a:t>
            </a:r>
            <a:r>
              <a:rPr lang="en-US" sz="1200" dirty="0"/>
              <a:t> </a:t>
            </a:r>
          </a:p>
          <a:p>
            <a:r>
              <a:rPr lang="en-US" sz="1200" dirty="0"/>
              <a:t>2. </a:t>
            </a:r>
            <a:r>
              <a:rPr lang="en-US" sz="1200" u="sng" dirty="0">
                <a:hlinkClick r:id="rId4"/>
              </a:rPr>
              <a:t>http://www.salvationarmytexas.org/wp-content/uploads/2017/04/Ops-Manual-SANG.pdf</a:t>
            </a:r>
            <a:endParaRPr lang="en-US" sz="1200" dirty="0"/>
          </a:p>
          <a:p>
            <a:r>
              <a:rPr lang="en-US" sz="1200" dirty="0"/>
              <a:t>3. </a:t>
            </a:r>
            <a:r>
              <a:rPr lang="en-US" sz="1200" u="sng" dirty="0">
                <a:hlinkClick r:id="rId5"/>
              </a:rPr>
              <a:t>https://endhomelessness.org/changing-punitive-shelter-rules-simple-community-expectations/</a:t>
            </a:r>
            <a:endParaRPr lang="en-US" sz="1200" dirty="0"/>
          </a:p>
          <a:p>
            <a:r>
              <a:rPr lang="en-US" sz="1200" dirty="0"/>
              <a:t> </a:t>
            </a:r>
            <a:r>
              <a:rPr lang="en-US" sz="1200" u="sng" dirty="0">
                <a:hlinkClick r:id="rId6"/>
              </a:rPr>
              <a:t>https://endhomelessness.org/event/webinar-frequently-asked-questions-shelter-learning-series/</a:t>
            </a:r>
            <a:endParaRPr lang="en-US" sz="1200" dirty="0"/>
          </a:p>
          <a:p>
            <a:r>
              <a:rPr lang="en-US" sz="1200" dirty="0"/>
              <a:t> </a:t>
            </a:r>
            <a:r>
              <a:rPr lang="en-US" sz="1200" u="sng" dirty="0">
                <a:hlinkClick r:id="rId7"/>
              </a:rPr>
              <a:t>https://endhomelessness.org/resource/emergency-shelter/</a:t>
            </a:r>
            <a:endParaRPr lang="en-US" sz="1200" dirty="0"/>
          </a:p>
          <a:p>
            <a:r>
              <a:rPr lang="en-US" sz="1200" dirty="0"/>
              <a:t> 4. </a:t>
            </a:r>
            <a:r>
              <a:rPr lang="en-US" sz="1200" u="sng" dirty="0">
                <a:hlinkClick r:id="rId8"/>
              </a:rPr>
              <a:t>http://www.opendoorshelter.org/wp-content/uploads/NORW_ResidentHandbook.pdf</a:t>
            </a:r>
            <a:endParaRPr lang="en-US" sz="1200" dirty="0"/>
          </a:p>
          <a:p>
            <a:r>
              <a:rPr lang="en-US" sz="1200" dirty="0"/>
              <a:t> 5. </a:t>
            </a:r>
            <a:r>
              <a:rPr lang="en-US" sz="1200" u="sng" dirty="0">
                <a:hlinkClick r:id="rId9"/>
              </a:rPr>
              <a:t>https://diginole.lib.fsu.edu/islandora/object/fsu:253132/datastream/PDF/view</a:t>
            </a:r>
            <a:endParaRPr lang="en-US" sz="1200" dirty="0"/>
          </a:p>
          <a:p>
            <a:r>
              <a:rPr lang="en-US" sz="1200" dirty="0"/>
              <a:t> 6. </a:t>
            </a:r>
            <a:r>
              <a:rPr lang="en-US" sz="1200" u="sng" dirty="0">
                <a:hlinkClick r:id="rId10"/>
              </a:rPr>
              <a:t>https://www.endvawnow.org/en/articles/1384-staffing-and-management.html</a:t>
            </a:r>
            <a:endParaRPr lang="en-US" sz="1200" dirty="0"/>
          </a:p>
          <a:p>
            <a:r>
              <a:rPr lang="en-US" sz="1200" dirty="0"/>
              <a:t> 7. </a:t>
            </a:r>
            <a:r>
              <a:rPr lang="en-US" sz="1200" u="sng" dirty="0">
                <a:hlinkClick r:id="rId11"/>
              </a:rPr>
              <a:t>https://www.futureswithoutviolence.org/userfiles/file/HealthCare/Promising%20Practices%20Report%20-%20Online%20version.PDF</a:t>
            </a:r>
            <a:endParaRPr lang="en-US" sz="1200" dirty="0"/>
          </a:p>
          <a:p>
            <a:r>
              <a:rPr lang="en-US" sz="1200" dirty="0"/>
              <a:t> 8. </a:t>
            </a:r>
            <a:r>
              <a:rPr lang="en-US" sz="1200" u="sng" dirty="0">
                <a:hlinkClick r:id="rId12"/>
              </a:rPr>
              <a:t>http://www.tribaljustice.org/places/domestic-violence-sexual-assault/community-domestic-violence-advocacy-program/</a:t>
            </a:r>
            <a:endParaRPr lang="en-US" sz="1200" dirty="0"/>
          </a:p>
          <a:p>
            <a:r>
              <a:rPr lang="en-US" sz="1200" dirty="0"/>
              <a:t> 9. </a:t>
            </a:r>
            <a:r>
              <a:rPr lang="en-US" sz="1200" u="sng" dirty="0">
                <a:hlinkClick r:id="rId13"/>
              </a:rPr>
              <a:t>https://www.nmcadv.org/wp-content/uploads/2015/07/Confidentiality-Manual-Part-II-Final-.pdf</a:t>
            </a:r>
            <a:endParaRPr lang="en-US" sz="1200" dirty="0"/>
          </a:p>
          <a:p>
            <a:r>
              <a:rPr lang="en-US" sz="1200" dirty="0"/>
              <a:t> 10. </a:t>
            </a:r>
            <a:r>
              <a:rPr lang="en-US" sz="1200" u="sng" dirty="0">
                <a:hlinkClick r:id="rId14"/>
              </a:rPr>
              <a:t>https://www.ncjrs.gov/pdffiles1/nij/grants/225025.pdf</a:t>
            </a:r>
            <a:endParaRPr lang="en-US" sz="1200" dirty="0"/>
          </a:p>
          <a:p>
            <a:r>
              <a:rPr lang="en-US" sz="1200" dirty="0"/>
              <a:t> 11. </a:t>
            </a:r>
            <a:r>
              <a:rPr lang="en-US" sz="1200" u="sng" dirty="0">
                <a:hlinkClick r:id="rId15"/>
              </a:rPr>
              <a:t>https://vawnet.org/sc/shelter-rules-and-structure</a:t>
            </a:r>
            <a:endParaRPr lang="en-US" sz="1200" dirty="0"/>
          </a:p>
          <a:p>
            <a:r>
              <a:rPr lang="en-US" sz="1200" dirty="0"/>
              <a:t> 12. </a:t>
            </a:r>
            <a:r>
              <a:rPr lang="en-US" sz="1200" u="sng" dirty="0">
                <a:hlinkClick r:id="rId16"/>
              </a:rPr>
              <a:t>https://www.domesticshelters.org/articles/housing/rules-vs-rights</a:t>
            </a:r>
            <a:endParaRPr lang="en-US" sz="1200" dirty="0"/>
          </a:p>
          <a:p>
            <a:r>
              <a:rPr lang="en-US" sz="1200" dirty="0"/>
              <a:t> 13. </a:t>
            </a:r>
            <a:r>
              <a:rPr lang="en-US" sz="1200" u="sng" dirty="0">
                <a:hlinkClick r:id="rId17"/>
              </a:rPr>
              <a:t>https://www.researchgate.net/publication/280911845_Living_With_and_Within_the_Rules_of_Domestic_Violence_Shelters</a:t>
            </a:r>
            <a:endParaRPr lang="en-US" sz="1200" dirty="0"/>
          </a:p>
          <a:p>
            <a:r>
              <a:rPr lang="en-US" sz="1200" dirty="0"/>
              <a:t> 14. </a:t>
            </a:r>
            <a:r>
              <a:rPr lang="en-US" sz="1200" u="sng" dirty="0">
                <a:hlinkClick r:id="rId18"/>
              </a:rPr>
              <a:t>http://www.ncdsv.org/images/Best%20Practices%20Manual%20for%20DV%20Prgrms_AZCADV.pdf</a:t>
            </a:r>
            <a:endParaRPr lang="en-US" sz="1200" dirty="0"/>
          </a:p>
          <a:p>
            <a:r>
              <a:rPr lang="en-US" sz="1200" dirty="0"/>
              <a:t> 15. </a:t>
            </a:r>
            <a:r>
              <a:rPr lang="en-US" sz="1200" u="sng" dirty="0">
                <a:hlinkClick r:id="rId19"/>
              </a:rPr>
              <a:t>https://wscadv.org/wp-content/uploads/2015/06/Model-Policy-on-Shelter-Rules.pdf</a:t>
            </a:r>
            <a:endParaRPr lang="en-US" sz="1200" dirty="0"/>
          </a:p>
          <a:p>
            <a:r>
              <a:rPr lang="en-US" sz="1200" dirty="0"/>
              <a:t> DV definitions </a:t>
            </a:r>
            <a:r>
              <a:rPr lang="en-US" sz="1200" u="sng" dirty="0">
                <a:hlinkClick r:id="rId20"/>
              </a:rPr>
              <a:t>http://www.ncdsv.org/images/sample_policy.pdf</a:t>
            </a:r>
            <a:endParaRPr lang="en-US" sz="1200"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161747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167271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348410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47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dirty="0"/>
          </a:p>
        </p:txBody>
      </p:sp>
    </p:spTree>
    <p:extLst>
      <p:ext uri="{BB962C8B-B14F-4D97-AF65-F5344CB8AC3E}">
        <p14:creationId xmlns:p14="http://schemas.microsoft.com/office/powerpoint/2010/main" val="69692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dirty="0"/>
          </a:p>
        </p:txBody>
      </p:sp>
    </p:spTree>
    <p:extLst>
      <p:ext uri="{BB962C8B-B14F-4D97-AF65-F5344CB8AC3E}">
        <p14:creationId xmlns:p14="http://schemas.microsoft.com/office/powerpoint/2010/main" val="122849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312594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dirty="0"/>
          </a:p>
        </p:txBody>
      </p:sp>
    </p:spTree>
    <p:extLst>
      <p:ext uri="{BB962C8B-B14F-4D97-AF65-F5344CB8AC3E}">
        <p14:creationId xmlns:p14="http://schemas.microsoft.com/office/powerpoint/2010/main" val="890635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dirty="0"/>
          </a:p>
        </p:txBody>
      </p:sp>
    </p:spTree>
    <p:extLst>
      <p:ext uri="{BB962C8B-B14F-4D97-AF65-F5344CB8AC3E}">
        <p14:creationId xmlns:p14="http://schemas.microsoft.com/office/powerpoint/2010/main" val="52899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dirty="0"/>
          </a:p>
        </p:txBody>
      </p:sp>
    </p:spTree>
    <p:extLst>
      <p:ext uri="{BB962C8B-B14F-4D97-AF65-F5344CB8AC3E}">
        <p14:creationId xmlns:p14="http://schemas.microsoft.com/office/powerpoint/2010/main" val="57941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A7993A9-9DAB-47BD-8CD6-151F24C38B43}"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65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B2C9F-12E9-4594-AC0E-22BE6DCAA284}"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62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DFDF26-E60B-4160-A7C0-FC8AE2245BCC}"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05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7BEAA-844C-406F-BAE4-CFAD36D00FF2}"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5388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7576AE-4AAB-422F-A5D9-0C7227E756AD}"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03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F0657-99C3-4B15-A2D5-61DDFCE1D748}" type="datetime1">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083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CD6FD2-836E-47FA-9F97-BE9E5E751A5D}" type="datetime1">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8954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40CA7A-5101-4A97-B27D-DCC691883678}" type="datetime1">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1549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A8D48-6FAC-4953-BED1-5BEF7AF16C4B}" type="datetime1">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2589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0A9ACA-C61D-482D-A327-0454CF77E1D5}" type="datetime1">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150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0AC83B-6F2E-420A-AF93-32CDDB69DC7A}" type="datetime1">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78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624ED0C-E9B8-482D-AB67-9D6AD614F82E}" type="datetime1">
              <a:rPr lang="en-US" smtClean="0"/>
              <a:t>3/25/2020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9268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opendoorshelter.org/wp-content/uploads/NORW_ResidentHandbook.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www.opendoorshelter.org/wp-content/uploads/NORW_ResidentHandbook.pdf" TargetMode="External"/><Relationship Id="rId13" Type="http://schemas.openxmlformats.org/officeDocument/2006/relationships/hyperlink" Target="https://www.nmcadv.org/wp-content/uploads/2015/07/Confidentiality-Manual-Part-II-Final-.pdf" TargetMode="External"/><Relationship Id="rId18" Type="http://schemas.openxmlformats.org/officeDocument/2006/relationships/hyperlink" Target="http://www.ncdsv.org/images/Best%20Practices%20Manual%20for%20DV%20Prgrms_AZCADV.pdf" TargetMode="External"/><Relationship Id="rId3" Type="http://schemas.openxmlformats.org/officeDocument/2006/relationships/hyperlink" Target="https://pathssk.org/wp-content/uploads/2017/02/EmergencyShelterPolicies_201307_v1_SECURE.pdf" TargetMode="External"/><Relationship Id="rId7" Type="http://schemas.openxmlformats.org/officeDocument/2006/relationships/hyperlink" Target="https://endhomelessness.org/resource/emergency-shelter/" TargetMode="External"/><Relationship Id="rId12" Type="http://schemas.openxmlformats.org/officeDocument/2006/relationships/hyperlink" Target="http://www.tribaljustice.org/places/domestic-violence-sexual-assault/community-domestic-violence-advocacy-program/" TargetMode="External"/><Relationship Id="rId17" Type="http://schemas.openxmlformats.org/officeDocument/2006/relationships/hyperlink" Target="https://www.researchgate.net/publication/280911845_Living_With_and_Within_the_Rules_of_Domestic_Violence_Shelters" TargetMode="External"/><Relationship Id="rId2" Type="http://schemas.openxmlformats.org/officeDocument/2006/relationships/notesSlide" Target="../notesSlides/notesSlide20.xml"/><Relationship Id="rId16" Type="http://schemas.openxmlformats.org/officeDocument/2006/relationships/hyperlink" Target="https://www.domesticshelters.org/articles/housing/rules-vs-rights" TargetMode="External"/><Relationship Id="rId20" Type="http://schemas.openxmlformats.org/officeDocument/2006/relationships/hyperlink" Target="http://www.ncdsv.org/images/sample_policy.pdf" TargetMode="External"/><Relationship Id="rId1" Type="http://schemas.openxmlformats.org/officeDocument/2006/relationships/slideLayout" Target="../slideLayouts/slideLayout2.xml"/><Relationship Id="rId6" Type="http://schemas.openxmlformats.org/officeDocument/2006/relationships/hyperlink" Target="https://endhomelessness.org/event/webinar-frequently-asked-questions-shelter-learning-series/" TargetMode="External"/><Relationship Id="rId11" Type="http://schemas.openxmlformats.org/officeDocument/2006/relationships/hyperlink" Target="https://www.futureswithoutviolence.org/userfiles/file/HealthCare/Promising%20Practices%20Report%20-%20Online%20version.PDF" TargetMode="External"/><Relationship Id="rId5" Type="http://schemas.openxmlformats.org/officeDocument/2006/relationships/hyperlink" Target="https://endhomelessness.org/changing-punitive-shelter-rules-simple-community-expectations/" TargetMode="External"/><Relationship Id="rId15" Type="http://schemas.openxmlformats.org/officeDocument/2006/relationships/hyperlink" Target="https://vawnet.org/sc/shelter-rules-and-structure" TargetMode="External"/><Relationship Id="rId10" Type="http://schemas.openxmlformats.org/officeDocument/2006/relationships/hyperlink" Target="https://www.endvawnow.org/en/articles/1384-staffing-and-management.html" TargetMode="External"/><Relationship Id="rId19" Type="http://schemas.openxmlformats.org/officeDocument/2006/relationships/hyperlink" Target="https://wscadv.org/wp-content/uploads/2015/06/Model-Policy-on-Shelter-Rules.pdf" TargetMode="External"/><Relationship Id="rId4" Type="http://schemas.openxmlformats.org/officeDocument/2006/relationships/hyperlink" Target="http://www.salvationarmytexas.org/wp-content/uploads/2017/04/Ops-Manual-SANG.pdf" TargetMode="External"/><Relationship Id="rId9" Type="http://schemas.openxmlformats.org/officeDocument/2006/relationships/hyperlink" Target="https://diginole.lib.fsu.edu/islandora/object/fsu:253132/datastream/PDF/view" TargetMode="External"/><Relationship Id="rId14" Type="http://schemas.openxmlformats.org/officeDocument/2006/relationships/hyperlink" Target="https://www.ncjrs.gov/pdffiles1/nij/grants/225025.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mailto:bonnie@tlpi.org" TargetMode="External"/><Relationship Id="rId3" Type="http://schemas.openxmlformats.org/officeDocument/2006/relationships/image" Target="../media/image13.png"/><Relationship Id="rId7" Type="http://schemas.openxmlformats.org/officeDocument/2006/relationships/hyperlink" Target="mailto:lonna@tlpi.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TribalResponse@tlpi.org" TargetMode="External"/><Relationship Id="rId5" Type="http://schemas.openxmlformats.org/officeDocument/2006/relationships/image" Target="../media/image2.png"/><Relationship Id="rId4" Type="http://schemas.openxmlformats.org/officeDocument/2006/relationships/image" Target="../media/image15.svg"/><Relationship Id="rId9" Type="http://schemas.openxmlformats.org/officeDocument/2006/relationships/hyperlink" Target="http://www.tribalresponse.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tcev.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www.aknwrc.org/" TargetMode="Externa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tribalrespons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tcev.org/"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www.home.tlpi.org/" TargetMode="External"/><Relationship Id="rId4" Type="http://schemas.openxmlformats.org/officeDocument/2006/relationships/hyperlink" Target="http://www.law.und.edu/npilc/TJI"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emmonakshelter.org/"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oknaav.org/" TargetMode="External"/><Relationship Id="rId5" Type="http://schemas.openxmlformats.org/officeDocument/2006/relationships/image" Target="../media/image7.png"/><Relationship Id="rId4" Type="http://schemas.openxmlformats.org/officeDocument/2006/relationships/hyperlink" Target="http://www.sno-nsn.gov/services/dv" TargetMode="External"/><Relationship Id="rId9" Type="http://schemas.openxmlformats.org/officeDocument/2006/relationships/hyperlink" Target="https://oknaav.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tribalrespons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tribalresponse.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tribalrespons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ribalresponse.org/shelter-and-safe-housi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80B04F-5758-4739-8F98-EC9564A65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2" name="Rectangle 11">
            <a:extLst>
              <a:ext uri="{FF2B5EF4-FFF2-40B4-BE49-F238E27FC236}">
                <a16:creationId xmlns:a16="http://schemas.microsoft.com/office/drawing/2014/main" id="{0E67FE4C-918A-4FE7-8C7E-0FA64E5CB4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1872" y="1752600"/>
            <a:ext cx="4730747" cy="2445583"/>
          </a:xfrm>
        </p:spPr>
        <p:txBody>
          <a:bodyPr anchor="b">
            <a:normAutofit/>
          </a:bodyPr>
          <a:lstStyle/>
          <a:p>
            <a:pPr algn="ctr"/>
            <a:r>
              <a:rPr lang="en-US" sz="4400" dirty="0">
                <a:solidFill>
                  <a:srgbClr val="FFFFFF"/>
                </a:solidFill>
              </a:rPr>
              <a:t>Creating Safe Shelter for Native Women and Children</a:t>
            </a:r>
            <a:r>
              <a:rPr lang="en-US" sz="4000" dirty="0">
                <a:ln w="19050">
                  <a:noFill/>
                  <a:prstDash val="solid"/>
                </a:ln>
                <a:solidFill>
                  <a:schemeClr val="bg1"/>
                </a:solidFill>
              </a:rPr>
              <a:t/>
            </a:r>
            <a:br>
              <a:rPr lang="en-US" sz="4000" dirty="0">
                <a:ln w="19050">
                  <a:noFill/>
                  <a:prstDash val="solid"/>
                </a:ln>
                <a:solidFill>
                  <a:schemeClr val="bg1"/>
                </a:solidFill>
              </a:rPr>
            </a:br>
            <a:endParaRPr lang="en-US" sz="4000" dirty="0">
              <a:solidFill>
                <a:srgbClr val="FFFFFF"/>
              </a:solidFill>
            </a:endParaRPr>
          </a:p>
        </p:txBody>
      </p:sp>
      <p:sp>
        <p:nvSpPr>
          <p:cNvPr id="3" name="Content Placeholder 2"/>
          <p:cNvSpPr>
            <a:spLocks noGrp="1"/>
          </p:cNvSpPr>
          <p:nvPr>
            <p:ph type="subTitle" idx="1"/>
          </p:nvPr>
        </p:nvSpPr>
        <p:spPr>
          <a:xfrm>
            <a:off x="509983" y="3764339"/>
            <a:ext cx="4434524" cy="899537"/>
          </a:xfrm>
        </p:spPr>
        <p:txBody>
          <a:bodyPr anchor="t">
            <a:normAutofit/>
          </a:bodyPr>
          <a:lstStyle/>
          <a:p>
            <a:pPr algn="ctr"/>
            <a:r>
              <a:rPr lang="en-US" sz="1600" dirty="0">
                <a:solidFill>
                  <a:srgbClr val="FFFFFF"/>
                </a:solidFill>
                <a:latin typeface="+mj-lt"/>
              </a:rPr>
              <a:t>Germaine Omish-Lucero, Special Projects Director</a:t>
            </a:r>
          </a:p>
          <a:p>
            <a:pPr algn="ctr"/>
            <a:r>
              <a:rPr lang="en-US" sz="1600" dirty="0">
                <a:solidFill>
                  <a:srgbClr val="FFFFFF"/>
                </a:solidFill>
                <a:latin typeface="+mj-lt"/>
              </a:rPr>
              <a:t>Alliance of Tribal Coalitions to End Violence</a:t>
            </a:r>
          </a:p>
        </p:txBody>
      </p:sp>
      <p:cxnSp>
        <p:nvCxnSpPr>
          <p:cNvPr id="14" name="Straight Connector 13">
            <a:extLst>
              <a:ext uri="{FF2B5EF4-FFF2-40B4-BE49-F238E27FC236}">
                <a16:creationId xmlns:a16="http://schemas.microsoft.com/office/drawing/2014/main" id="{98504503-F46F-467F-B25B-DEB58F77BC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l="1423" r="1696" b="1"/>
          <a:stretch/>
        </p:blipFill>
        <p:spPr>
          <a:xfrm>
            <a:off x="6565592" y="804053"/>
            <a:ext cx="4758575" cy="4862599"/>
          </a:xfrm>
          <a:prstGeom prst="rect">
            <a:avLst/>
          </a:prstGeom>
        </p:spPr>
      </p:pic>
      <p:sp>
        <p:nvSpPr>
          <p:cNvPr id="6" name="Slide Number Placeholder 5"/>
          <p:cNvSpPr>
            <a:spLocks noGrp="1"/>
          </p:cNvSpPr>
          <p:nvPr>
            <p:ph type="sldNum" sz="quarter" idx="12"/>
          </p:nvPr>
        </p:nvSpPr>
        <p:spPr/>
        <p:txBody>
          <a:bodyPr/>
          <a:lstStyle/>
          <a:p>
            <a:fld id="{4FAB73BC-B049-4115-A692-8D63A059BFB8}" type="slidenum">
              <a:rPr lang="en-US" sz="2000" smtClean="0"/>
              <a:t>1</a:t>
            </a:fld>
            <a:endParaRPr lang="en-US" sz="2000" dirty="0"/>
          </a:p>
        </p:txBody>
      </p:sp>
      <p:sp>
        <p:nvSpPr>
          <p:cNvPr id="5" name="TextBox 4"/>
          <p:cNvSpPr txBox="1"/>
          <p:nvPr/>
        </p:nvSpPr>
        <p:spPr>
          <a:xfrm>
            <a:off x="-76199" y="5808464"/>
            <a:ext cx="5544748" cy="769441"/>
          </a:xfrm>
          <a:prstGeom prst="rect">
            <a:avLst/>
          </a:prstGeom>
          <a:noFill/>
        </p:spPr>
        <p:txBody>
          <a:bodyPr wrap="square" rtlCol="0">
            <a:spAutoFit/>
          </a:bodyPr>
          <a:lstStyle/>
          <a:p>
            <a:pPr algn="ctr"/>
            <a:r>
              <a:rPr lang="en-US" sz="1100" dirty="0">
                <a:solidFill>
                  <a:schemeClr val="bg1"/>
                </a:solidFill>
              </a:rPr>
              <a:t>| This project is supported by Grant No. 2017-TA-AX-K073, awarded by the Office on Violence Against Women, U.S. Department </a:t>
            </a:r>
            <a:r>
              <a:rPr lang="en-US" sz="1100" dirty="0" smtClean="0">
                <a:solidFill>
                  <a:schemeClr val="bg1"/>
                </a:solidFill>
              </a:rPr>
              <a:t>of </a:t>
            </a:r>
            <a:r>
              <a:rPr lang="en-US" sz="1100" dirty="0">
                <a:solidFill>
                  <a:schemeClr val="bg1"/>
                </a:solidFill>
              </a:rPr>
              <a:t>Justice. The opinions, findings, conclusions, and recommendations expressed in this document are those of the author and </a:t>
            </a:r>
            <a:r>
              <a:rPr lang="en-US" sz="1100" dirty="0" smtClean="0">
                <a:solidFill>
                  <a:schemeClr val="bg1"/>
                </a:solidFill>
              </a:rPr>
              <a:t>do </a:t>
            </a:r>
            <a:r>
              <a:rPr lang="en-US" sz="1100" dirty="0">
                <a:solidFill>
                  <a:schemeClr val="bg1"/>
                </a:solidFill>
              </a:rPr>
              <a:t>not necessarily reflect the view of the U.S. Department of Justice, Office on Violence Against Women</a:t>
            </a:r>
            <a:r>
              <a:rPr lang="en-US" sz="1100" dirty="0" smtClean="0">
                <a:solidFill>
                  <a:schemeClr val="bg1"/>
                </a:solidFill>
              </a:rPr>
              <a:t>. |</a:t>
            </a:r>
            <a:endParaRPr lang="en-US" sz="1100" dirty="0">
              <a:solidFill>
                <a:schemeClr val="bg1"/>
              </a:solidFill>
            </a:endParaRPr>
          </a:p>
        </p:txBody>
      </p:sp>
    </p:spTree>
    <p:extLst>
      <p:ext uri="{BB962C8B-B14F-4D97-AF65-F5344CB8AC3E}">
        <p14:creationId xmlns:p14="http://schemas.microsoft.com/office/powerpoint/2010/main" val="29682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624DB4B-273D-4F37-AD77-7818C762D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Freeform 9">
            <a:extLst>
              <a:ext uri="{FF2B5EF4-FFF2-40B4-BE49-F238E27FC236}">
                <a16:creationId xmlns:a16="http://schemas.microsoft.com/office/drawing/2014/main" id="{0AACDBA6-CFDF-49EC-8008-46FD62C460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4" name="Straight Connector 53">
            <a:extLst>
              <a:ext uri="{FF2B5EF4-FFF2-40B4-BE49-F238E27FC236}">
                <a16:creationId xmlns:a16="http://schemas.microsoft.com/office/drawing/2014/main" id="{BA790F5F-7816-441D-BA59-630FDC224E7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C88AA5CF-D246-4589-A956-D289C8CDEA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 name="Title 1"/>
          <p:cNvSpPr>
            <a:spLocks noGrp="1"/>
          </p:cNvSpPr>
          <p:nvPr>
            <p:ph type="title"/>
          </p:nvPr>
        </p:nvSpPr>
        <p:spPr>
          <a:xfrm>
            <a:off x="5258134" y="640080"/>
            <a:ext cx="6293689" cy="3652405"/>
          </a:xfrm>
        </p:spPr>
        <p:txBody>
          <a:bodyPr vert="horz" lIns="91440" tIns="45720" rIns="91440" bIns="45720" rtlCol="0" anchor="b">
            <a:normAutofit/>
          </a:bodyPr>
          <a:lstStyle/>
          <a:p>
            <a:pPr algn="ctr"/>
            <a:r>
              <a:rPr lang="en-US" sz="3600" cap="none" spc="200" dirty="0">
                <a:solidFill>
                  <a:schemeClr val="tx1"/>
                </a:solidFill>
                <a:latin typeface="+mn-lt"/>
              </a:rPr>
              <a:t/>
            </a:r>
            <a:br>
              <a:rPr lang="en-US" sz="3600" cap="none" spc="200" dirty="0">
                <a:solidFill>
                  <a:schemeClr val="tx1"/>
                </a:solidFill>
                <a:latin typeface="+mn-lt"/>
              </a:rPr>
            </a:br>
            <a:r>
              <a:rPr lang="en-US" sz="3600" i="1" cap="none" spc="200" dirty="0">
                <a:solidFill>
                  <a:schemeClr val="tx1"/>
                </a:solidFill>
                <a:latin typeface="+mn-lt"/>
              </a:rPr>
              <a:t>“</a:t>
            </a:r>
            <a:r>
              <a:rPr lang="en-US" sz="3600" i="1" cap="none" spc="200" dirty="0">
                <a:solidFill>
                  <a:schemeClr val="tx1"/>
                </a:solidFill>
              </a:rPr>
              <a:t>Our community lacks resources for accessing and sustaining shelter or safe housing for victims fleeing violence, can you help us address this issue?” </a:t>
            </a:r>
            <a:r>
              <a:rPr lang="en-US" sz="3600" cap="none" spc="200" dirty="0">
                <a:solidFill>
                  <a:schemeClr val="tx1">
                    <a:lumMod val="85000"/>
                    <a:lumOff val="15000"/>
                  </a:schemeClr>
                </a:solidFill>
                <a:latin typeface="+mn-lt"/>
              </a:rPr>
              <a:t/>
            </a:r>
            <a:br>
              <a:rPr lang="en-US" sz="3600" cap="none" spc="200" dirty="0">
                <a:solidFill>
                  <a:schemeClr val="tx1">
                    <a:lumMod val="85000"/>
                    <a:lumOff val="15000"/>
                  </a:schemeClr>
                </a:solidFill>
                <a:latin typeface="+mn-lt"/>
              </a:rPr>
            </a:br>
            <a:r>
              <a:rPr lang="en-US" sz="3600" b="1" spc="200" dirty="0">
                <a:solidFill>
                  <a:schemeClr val="tx1">
                    <a:lumMod val="85000"/>
                    <a:lumOff val="15000"/>
                  </a:schemeClr>
                </a:solidFill>
                <a:latin typeface="+mn-lt"/>
              </a:rPr>
              <a:t> </a:t>
            </a:r>
            <a:endParaRPr lang="en-US" sz="3600" spc="200" dirty="0">
              <a:solidFill>
                <a:schemeClr val="tx1">
                  <a:lumMod val="85000"/>
                  <a:lumOff val="15000"/>
                </a:schemeClr>
              </a:solidFill>
              <a:latin typeface="+mn-lt"/>
            </a:endParaRPr>
          </a:p>
        </p:txBody>
      </p:sp>
      <p:sp>
        <p:nvSpPr>
          <p:cNvPr id="3" name="Content Placeholder 2"/>
          <p:cNvSpPr>
            <a:spLocks noGrp="1"/>
          </p:cNvSpPr>
          <p:nvPr>
            <p:ph idx="1"/>
          </p:nvPr>
        </p:nvSpPr>
        <p:spPr>
          <a:xfrm>
            <a:off x="5271524" y="4767385"/>
            <a:ext cx="6280299" cy="1446498"/>
          </a:xfrm>
        </p:spPr>
        <p:txBody>
          <a:bodyPr vert="horz" lIns="91440" tIns="45720" rIns="91440" bIns="45720" rtlCol="0" anchor="t">
            <a:normAutofit/>
          </a:bodyPr>
          <a:lstStyle/>
          <a:p>
            <a:pPr marL="0" indent="0" algn="ctr">
              <a:lnSpc>
                <a:spcPct val="100000"/>
              </a:lnSpc>
              <a:spcBef>
                <a:spcPts val="0"/>
              </a:spcBef>
              <a:buNone/>
            </a:pPr>
            <a:r>
              <a:rPr lang="en-US" sz="3600" dirty="0">
                <a:latin typeface="+mj-lt"/>
              </a:rPr>
              <a:t>Shelter and Safe Housing</a:t>
            </a:r>
          </a:p>
        </p:txBody>
      </p:sp>
      <p:pic>
        <p:nvPicPr>
          <p:cNvPr id="28" name="Graphic 27" descr="House">
            <a:extLst>
              <a:ext uri="{FF2B5EF4-FFF2-40B4-BE49-F238E27FC236}">
                <a16:creationId xmlns:a16="http://schemas.microsoft.com/office/drawing/2014/main" id="{E1AAFF85-0776-4AD0-866F-11EA5931A8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3999" y="1422615"/>
            <a:ext cx="3993942" cy="3993942"/>
          </a:xfrm>
          <a:prstGeom prst="rect">
            <a:avLst/>
          </a:prstGeom>
        </p:spPr>
      </p:pic>
      <p:cxnSp>
        <p:nvCxnSpPr>
          <p:cNvPr id="58" name="Straight Connector 57">
            <a:extLst>
              <a:ext uri="{FF2B5EF4-FFF2-40B4-BE49-F238E27FC236}">
                <a16:creationId xmlns:a16="http://schemas.microsoft.com/office/drawing/2014/main" id="{F3AB97EF-4637-4FE7-B571-EF4AC52E225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FAB73BC-B049-4115-A692-8D63A059BFB8}" type="slidenum">
              <a:rPr lang="en-US" sz="2000" smtClean="0"/>
              <a:t>10</a:t>
            </a:fld>
            <a:endParaRPr lang="en-US" sz="2000" dirty="0"/>
          </a:p>
        </p:txBody>
      </p:sp>
    </p:spTree>
    <p:extLst>
      <p:ext uri="{BB962C8B-B14F-4D97-AF65-F5344CB8AC3E}">
        <p14:creationId xmlns:p14="http://schemas.microsoft.com/office/powerpoint/2010/main" val="43584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749B-541C-654B-A8B6-57A647833E55}"/>
              </a:ext>
            </a:extLst>
          </p:cNvPr>
          <p:cNvSpPr>
            <a:spLocks noGrp="1"/>
          </p:cNvSpPr>
          <p:nvPr>
            <p:ph type="title"/>
          </p:nvPr>
        </p:nvSpPr>
        <p:spPr/>
        <p:txBody>
          <a:bodyPr/>
          <a:lstStyle/>
          <a:p>
            <a:r>
              <a:rPr lang="en-US" b="1" dirty="0">
                <a:solidFill>
                  <a:srgbClr val="C00000"/>
                </a:solidFill>
              </a:rPr>
              <a:t>Shelter goals to consider</a:t>
            </a:r>
          </a:p>
        </p:txBody>
      </p:sp>
      <p:sp>
        <p:nvSpPr>
          <p:cNvPr id="3" name="Content Placeholder 2">
            <a:extLst>
              <a:ext uri="{FF2B5EF4-FFF2-40B4-BE49-F238E27FC236}">
                <a16:creationId xmlns:a16="http://schemas.microsoft.com/office/drawing/2014/main" id="{F672B91D-D34B-D540-BC8D-7EF2748A6CDB}"/>
              </a:ext>
            </a:extLst>
          </p:cNvPr>
          <p:cNvSpPr>
            <a:spLocks noGrp="1"/>
          </p:cNvSpPr>
          <p:nvPr>
            <p:ph idx="1"/>
          </p:nvPr>
        </p:nvSpPr>
        <p:spPr/>
        <p:txBody>
          <a:bodyPr>
            <a:normAutofit lnSpcReduction="10000"/>
          </a:bodyPr>
          <a:lstStyle/>
          <a:p>
            <a:pPr marL="466725" indent="-466725">
              <a:buAutoNum type="arabicParenR"/>
            </a:pPr>
            <a:r>
              <a:rPr lang="en-US" sz="2800" dirty="0">
                <a:latin typeface="+mj-lt"/>
              </a:rPr>
              <a:t>Purpose of Shelter for _____Tribe </a:t>
            </a:r>
          </a:p>
          <a:p>
            <a:pPr marL="466725" indent="-466725">
              <a:buAutoNum type="arabicParenR"/>
            </a:pPr>
            <a:r>
              <a:rPr lang="en-US" sz="2800" dirty="0">
                <a:latin typeface="+mj-lt"/>
              </a:rPr>
              <a:t>Mission or Philosophy?  How does this fit with generally how the development of this shelter fits with the tribe’s belief about sacredness of women and importance of exercising tribal sovereignty to protect women and children </a:t>
            </a:r>
          </a:p>
          <a:p>
            <a:pPr marL="466725" indent="-466725">
              <a:buAutoNum type="arabicParenR"/>
            </a:pPr>
            <a:r>
              <a:rPr lang="en-US" sz="2800" dirty="0">
                <a:latin typeface="+mj-lt"/>
              </a:rPr>
              <a:t>Potential Services Provided within the Shelter and how they reflect tribal traditions of taking care of one another, feeding one another, helping one another with the children, etc.  </a:t>
            </a:r>
          </a:p>
          <a:p>
            <a:pPr marL="466725" indent="-466725">
              <a:buAutoNum type="arabicParenR"/>
            </a:pPr>
            <a:r>
              <a:rPr lang="en-US" sz="2800" dirty="0">
                <a:latin typeface="+mj-lt"/>
              </a:rPr>
              <a:t>What types of forms may be needed such as Contact Sheet, Release of information, Victim Rights, Resources and a Resident handbook aka “A Guide to Harmony.” </a:t>
            </a:r>
          </a:p>
        </p:txBody>
      </p:sp>
      <p:sp>
        <p:nvSpPr>
          <p:cNvPr id="4" name="Slide Number Placeholder 3">
            <a:extLst>
              <a:ext uri="{FF2B5EF4-FFF2-40B4-BE49-F238E27FC236}">
                <a16:creationId xmlns:a16="http://schemas.microsoft.com/office/drawing/2014/main" id="{EB89C87C-5FCA-3941-A120-565181D75445}"/>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66512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41E3D000-C576-4916-B848-EC5AFF23F0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1024129" y="826324"/>
            <a:ext cx="9720072" cy="1499616"/>
          </a:xfrm>
        </p:spPr>
        <p:txBody>
          <a:bodyPr vert="horz" lIns="91440" tIns="45720" rIns="91440" bIns="45720" rtlCol="0" anchor="ctr">
            <a:normAutofit fontScale="90000"/>
          </a:bodyPr>
          <a:lstStyle/>
          <a:p>
            <a:r>
              <a:rPr lang="en-US" dirty="0"/>
              <a:t/>
            </a:r>
            <a:br>
              <a:rPr lang="en-US" dirty="0"/>
            </a:br>
            <a:r>
              <a:rPr lang="en-US" sz="4000" b="1" dirty="0">
                <a:solidFill>
                  <a:srgbClr val="C00000"/>
                </a:solidFill>
              </a:rPr>
              <a:t>Shelter Policy for Staff &amp; Residents</a:t>
            </a:r>
            <a:r>
              <a:rPr lang="en-US" dirty="0"/>
              <a:t/>
            </a:r>
            <a:br>
              <a:rPr lang="en-US" dirty="0"/>
            </a:br>
            <a:r>
              <a:rPr lang="en-US" b="1" dirty="0"/>
              <a:t> </a:t>
            </a:r>
            <a:endParaRPr lang="en-US" dirty="0"/>
          </a:p>
        </p:txBody>
      </p:sp>
      <p:pic>
        <p:nvPicPr>
          <p:cNvPr id="28" name="Graphic 27" descr="House">
            <a:extLst>
              <a:ext uri="{FF2B5EF4-FFF2-40B4-BE49-F238E27FC236}">
                <a16:creationId xmlns:a16="http://schemas.microsoft.com/office/drawing/2014/main" id="{E1AAFF85-0776-4AD0-866F-11EA5931A8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93715" y="2202954"/>
            <a:ext cx="1898516" cy="1898516"/>
          </a:xfrm>
          <a:prstGeom prst="rect">
            <a:avLst/>
          </a:prstGeom>
        </p:spPr>
      </p:pic>
      <p:pic>
        <p:nvPicPr>
          <p:cNvPr id="5" name="Picture 4">
            <a:extLst>
              <a:ext uri="{FF2B5EF4-FFF2-40B4-BE49-F238E27FC236}">
                <a16:creationId xmlns:a16="http://schemas.microsoft.com/office/drawing/2014/main" id="{9D4FE6F9-6670-4433-8A7E-DF195440E7F8}"/>
              </a:ext>
            </a:extLst>
          </p:cNvPr>
          <p:cNvPicPr>
            <a:picLocks noChangeAspect="1"/>
          </p:cNvPicPr>
          <p:nvPr/>
        </p:nvPicPr>
        <p:blipFill>
          <a:blip r:embed="rId5"/>
          <a:stretch>
            <a:fillRect/>
          </a:stretch>
        </p:blipFill>
        <p:spPr>
          <a:xfrm>
            <a:off x="1731665" y="4287954"/>
            <a:ext cx="1614650" cy="1598504"/>
          </a:xfrm>
          <a:prstGeom prst="rect">
            <a:avLst/>
          </a:prstGeom>
        </p:spPr>
      </p:pic>
      <p:sp>
        <p:nvSpPr>
          <p:cNvPr id="3" name="Content Placeholder 2"/>
          <p:cNvSpPr>
            <a:spLocks noGrp="1"/>
          </p:cNvSpPr>
          <p:nvPr>
            <p:ph idx="4294967295"/>
          </p:nvPr>
        </p:nvSpPr>
        <p:spPr>
          <a:xfrm>
            <a:off x="4247535" y="2050027"/>
            <a:ext cx="7049730" cy="4144296"/>
          </a:xfrm>
        </p:spPr>
        <p:txBody>
          <a:bodyPr vert="horz" lIns="45720" tIns="45720" rIns="45720" bIns="45720" rtlCol="0">
            <a:normAutofit/>
          </a:bodyPr>
          <a:lstStyle/>
          <a:p>
            <a:pPr algn="ctr"/>
            <a:r>
              <a:rPr lang="en-US" sz="3600" dirty="0">
                <a:latin typeface="+mj-lt"/>
              </a:rPr>
              <a:t>Every shelter is unique and therefore, the policies established for each shelter will vary. There will be some basic policies that are across the board but beyond this, every shelter should develop policies that will reflect the type of shelter they are providing, such as emergency, long-term, or transitional housing.</a:t>
            </a:r>
          </a:p>
        </p:txBody>
      </p:sp>
      <p:sp>
        <p:nvSpPr>
          <p:cNvPr id="4" name="Slide Number Placeholder 3"/>
          <p:cNvSpPr>
            <a:spLocks noGrp="1"/>
          </p:cNvSpPr>
          <p:nvPr>
            <p:ph type="sldNum" sz="quarter" idx="12"/>
          </p:nvPr>
        </p:nvSpPr>
        <p:spPr>
          <a:xfrm>
            <a:off x="10837334" y="6470704"/>
            <a:ext cx="973666" cy="274320"/>
          </a:xfrm>
        </p:spPr>
        <p:txBody>
          <a:bodyPr vert="horz" lIns="91440" tIns="45720" rIns="91440" bIns="45720" rtlCol="0" anchor="ctr">
            <a:noAutofit/>
          </a:bodyPr>
          <a:lstStyle/>
          <a:p>
            <a:pPr>
              <a:spcAft>
                <a:spcPts val="600"/>
              </a:spcAft>
            </a:pPr>
            <a:fld id="{4FAB73BC-B049-4115-A692-8D63A059BFB8}" type="slidenum">
              <a:rPr lang="en-US" sz="2000" smtClean="0"/>
              <a:pPr>
                <a:spcAft>
                  <a:spcPts val="600"/>
                </a:spcAft>
              </a:pPr>
              <a:t>12</a:t>
            </a:fld>
            <a:endParaRPr lang="en-US" sz="2000" dirty="0"/>
          </a:p>
        </p:txBody>
      </p:sp>
    </p:spTree>
    <p:extLst>
      <p:ext uri="{BB962C8B-B14F-4D97-AF65-F5344CB8AC3E}">
        <p14:creationId xmlns:p14="http://schemas.microsoft.com/office/powerpoint/2010/main" val="342985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D3A901-ACBA-0841-9DB8-17890F501D66}"/>
              </a:ext>
            </a:extLst>
          </p:cNvPr>
          <p:cNvSpPr>
            <a:spLocks noGrp="1"/>
          </p:cNvSpPr>
          <p:nvPr>
            <p:ph type="title"/>
          </p:nvPr>
        </p:nvSpPr>
        <p:spPr/>
        <p:txBody>
          <a:bodyPr/>
          <a:lstStyle/>
          <a:p>
            <a:r>
              <a:rPr lang="en-US" b="1" dirty="0">
                <a:solidFill>
                  <a:srgbClr val="C00000"/>
                </a:solidFill>
              </a:rPr>
              <a:t>Consideration for your shelter</a:t>
            </a:r>
          </a:p>
        </p:txBody>
      </p:sp>
      <p:sp>
        <p:nvSpPr>
          <p:cNvPr id="5" name="Slide Number Placeholder 4">
            <a:extLst>
              <a:ext uri="{FF2B5EF4-FFF2-40B4-BE49-F238E27FC236}">
                <a16:creationId xmlns:a16="http://schemas.microsoft.com/office/drawing/2014/main" id="{F8C37DFE-1F9D-E844-9DDC-68A4C2F43E30}"/>
              </a:ext>
            </a:extLst>
          </p:cNvPr>
          <p:cNvSpPr>
            <a:spLocks noGrp="1"/>
          </p:cNvSpPr>
          <p:nvPr>
            <p:ph type="sldNum" sz="quarter" idx="12"/>
          </p:nvPr>
        </p:nvSpPr>
        <p:spPr/>
        <p:txBody>
          <a:bodyPr/>
          <a:lstStyle/>
          <a:p>
            <a:fld id="{4FAB73BC-B049-4115-A692-8D63A059BFB8}" type="slidenum">
              <a:rPr lang="en-US" smtClean="0"/>
              <a:t>13</a:t>
            </a:fld>
            <a:endParaRPr lang="en-US" dirty="0"/>
          </a:p>
        </p:txBody>
      </p:sp>
      <p:sp>
        <p:nvSpPr>
          <p:cNvPr id="8" name="Content Placeholder 7">
            <a:extLst>
              <a:ext uri="{FF2B5EF4-FFF2-40B4-BE49-F238E27FC236}">
                <a16:creationId xmlns:a16="http://schemas.microsoft.com/office/drawing/2014/main" id="{071B89A0-593E-2943-A2C6-EEE860A3DE40}"/>
              </a:ext>
            </a:extLst>
          </p:cNvPr>
          <p:cNvSpPr txBox="1">
            <a:spLocks noGrp="1"/>
          </p:cNvSpPr>
          <p:nvPr>
            <p:ph idx="1"/>
          </p:nvPr>
        </p:nvSpPr>
        <p:spPr>
          <a:xfrm>
            <a:off x="1024128" y="2286000"/>
            <a:ext cx="9720071" cy="2390719"/>
          </a:xfrm>
          <a:prstGeom prst="rect">
            <a:avLst/>
          </a:prstGeom>
          <a:noFill/>
        </p:spPr>
        <p:txBody>
          <a:bodyPr wrap="square" rtlCol="0">
            <a:spAutoFit/>
          </a:bodyPr>
          <a:lstStyle/>
          <a:p>
            <a:r>
              <a:rPr lang="en-US" sz="2800" dirty="0">
                <a:latin typeface="+mj-lt"/>
              </a:rPr>
              <a:t>Consider the location of your shelter, is it on the reservation or off? </a:t>
            </a:r>
          </a:p>
          <a:p>
            <a:r>
              <a:rPr lang="en-US" sz="2800" dirty="0">
                <a:latin typeface="+mj-lt"/>
              </a:rPr>
              <a:t>If your shelter is on the reservation, tribal codes may be in place that the shelter will have to follow. </a:t>
            </a:r>
          </a:p>
          <a:p>
            <a:r>
              <a:rPr lang="en-US" sz="2800" dirty="0">
                <a:latin typeface="+mj-lt"/>
              </a:rPr>
              <a:t>If the shelter is off the reservation, make sure that you are aware and have incorporated any city, county, and/or state codes into your shelter policies.</a:t>
            </a:r>
          </a:p>
        </p:txBody>
      </p:sp>
    </p:spTree>
    <p:extLst>
      <p:ext uri="{BB962C8B-B14F-4D97-AF65-F5344CB8AC3E}">
        <p14:creationId xmlns:p14="http://schemas.microsoft.com/office/powerpoint/2010/main" val="254507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C744-C01B-7A46-86B6-2960380BDDC8}"/>
              </a:ext>
            </a:extLst>
          </p:cNvPr>
          <p:cNvSpPr>
            <a:spLocks noGrp="1"/>
          </p:cNvSpPr>
          <p:nvPr>
            <p:ph type="title"/>
          </p:nvPr>
        </p:nvSpPr>
        <p:spPr>
          <a:xfrm>
            <a:off x="1024128" y="585216"/>
            <a:ext cx="9720072" cy="1553300"/>
          </a:xfrm>
        </p:spPr>
        <p:txBody>
          <a:bodyPr>
            <a:normAutofit/>
          </a:bodyPr>
          <a:lstStyle/>
          <a:p>
            <a:r>
              <a:rPr lang="en-US" dirty="0"/>
              <a:t>Items to consider for your facility</a:t>
            </a:r>
          </a:p>
        </p:txBody>
      </p:sp>
      <p:sp>
        <p:nvSpPr>
          <p:cNvPr id="3" name="Content Placeholder 2">
            <a:extLst>
              <a:ext uri="{FF2B5EF4-FFF2-40B4-BE49-F238E27FC236}">
                <a16:creationId xmlns:a16="http://schemas.microsoft.com/office/drawing/2014/main" id="{497B8C1C-9D42-8E4D-BD2E-BA47D909573A}"/>
              </a:ext>
            </a:extLst>
          </p:cNvPr>
          <p:cNvSpPr>
            <a:spLocks noGrp="1"/>
          </p:cNvSpPr>
          <p:nvPr>
            <p:ph sz="half" idx="1"/>
          </p:nvPr>
        </p:nvSpPr>
        <p:spPr>
          <a:xfrm>
            <a:off x="1024128" y="1828800"/>
            <a:ext cx="4754880" cy="4480560"/>
          </a:xfrm>
        </p:spPr>
        <p:txBody>
          <a:bodyPr>
            <a:normAutofit lnSpcReduction="10000"/>
          </a:bodyPr>
          <a:lstStyle/>
          <a:p>
            <a:pPr marL="407988" indent="-407988">
              <a:buFont typeface="Wingdings" pitchFamily="2" charset="2"/>
              <a:buChar char="Ø"/>
            </a:pPr>
            <a:r>
              <a:rPr lang="en-US" sz="2400" dirty="0">
                <a:latin typeface="+mj-lt"/>
              </a:rPr>
              <a:t>Action Plan</a:t>
            </a:r>
          </a:p>
          <a:p>
            <a:pPr marL="407988" indent="-407988">
              <a:buFont typeface="Wingdings" pitchFamily="2" charset="2"/>
              <a:buChar char="Ø"/>
            </a:pPr>
            <a:r>
              <a:rPr lang="en-US" sz="2400" dirty="0">
                <a:latin typeface="+mj-lt"/>
              </a:rPr>
              <a:t>Schedule of Hours</a:t>
            </a:r>
          </a:p>
          <a:p>
            <a:pPr marL="407988" indent="-407988">
              <a:buFont typeface="Wingdings" pitchFamily="2" charset="2"/>
              <a:buChar char="Ø"/>
            </a:pPr>
            <a:r>
              <a:rPr lang="en-US" sz="2400" dirty="0">
                <a:latin typeface="+mj-lt"/>
              </a:rPr>
              <a:t>Expected Behavior (for staff and for residents)</a:t>
            </a:r>
          </a:p>
          <a:p>
            <a:pPr marL="407988" indent="-407988">
              <a:buFont typeface="Wingdings" pitchFamily="2" charset="2"/>
              <a:buChar char="Ø"/>
            </a:pPr>
            <a:r>
              <a:rPr lang="en-US" sz="2400" dirty="0">
                <a:latin typeface="+mj-lt"/>
              </a:rPr>
              <a:t>Residents Belongings</a:t>
            </a:r>
          </a:p>
          <a:p>
            <a:pPr marL="407988" indent="-407988">
              <a:buFont typeface="Wingdings" pitchFamily="2" charset="2"/>
              <a:buChar char="Ø"/>
            </a:pPr>
            <a:r>
              <a:rPr lang="en-US" sz="2400" dirty="0">
                <a:latin typeface="+mj-lt"/>
              </a:rPr>
              <a:t>Keeping Clean</a:t>
            </a:r>
          </a:p>
          <a:p>
            <a:pPr marL="407988" indent="-407988">
              <a:buFont typeface="Wingdings" pitchFamily="2" charset="2"/>
              <a:buChar char="Ø"/>
            </a:pPr>
            <a:r>
              <a:rPr lang="en-US" sz="2400" dirty="0">
                <a:latin typeface="+mj-lt"/>
              </a:rPr>
              <a:t>Confidentiality (for staff and for residents)</a:t>
            </a:r>
          </a:p>
          <a:p>
            <a:pPr marL="407988" indent="-407988">
              <a:buFont typeface="Wingdings" pitchFamily="2" charset="2"/>
              <a:buChar char="Ø"/>
            </a:pPr>
            <a:r>
              <a:rPr lang="en-US" sz="2400" dirty="0">
                <a:latin typeface="+mj-lt"/>
              </a:rPr>
              <a:t>Mail</a:t>
            </a:r>
          </a:p>
          <a:p>
            <a:pPr marL="407988" indent="-407988">
              <a:buFont typeface="Wingdings" pitchFamily="2" charset="2"/>
              <a:buChar char="Ø"/>
            </a:pPr>
            <a:r>
              <a:rPr lang="en-US" sz="2400" dirty="0">
                <a:latin typeface="+mj-lt"/>
              </a:rPr>
              <a:t>In Case of Emergency</a:t>
            </a:r>
          </a:p>
          <a:p>
            <a:pPr marL="407988" indent="-407988">
              <a:buFont typeface="Wingdings" pitchFamily="2" charset="2"/>
              <a:buChar char="Ø"/>
            </a:pPr>
            <a:r>
              <a:rPr lang="en-US" sz="2400" dirty="0">
                <a:latin typeface="+mj-lt"/>
              </a:rPr>
              <a:t>Tribal Cultural practices</a:t>
            </a:r>
          </a:p>
        </p:txBody>
      </p:sp>
      <p:sp>
        <p:nvSpPr>
          <p:cNvPr id="4" name="Content Placeholder 3">
            <a:extLst>
              <a:ext uri="{FF2B5EF4-FFF2-40B4-BE49-F238E27FC236}">
                <a16:creationId xmlns:a16="http://schemas.microsoft.com/office/drawing/2014/main" id="{E530D047-5F72-BF48-9BB4-659E38AF0228}"/>
              </a:ext>
            </a:extLst>
          </p:cNvPr>
          <p:cNvSpPr>
            <a:spLocks noGrp="1"/>
          </p:cNvSpPr>
          <p:nvPr>
            <p:ph sz="half" idx="2"/>
          </p:nvPr>
        </p:nvSpPr>
        <p:spPr>
          <a:xfrm>
            <a:off x="5989320" y="1843548"/>
            <a:ext cx="5669280" cy="4465812"/>
          </a:xfrm>
        </p:spPr>
        <p:txBody>
          <a:bodyPr>
            <a:normAutofit lnSpcReduction="10000"/>
          </a:bodyPr>
          <a:lstStyle/>
          <a:p>
            <a:pPr marL="407988" indent="-407988">
              <a:buFont typeface="Wingdings" pitchFamily="2" charset="2"/>
              <a:buChar char="Ø"/>
            </a:pPr>
            <a:r>
              <a:rPr lang="en-US" sz="2400" dirty="0">
                <a:latin typeface="+mj-lt"/>
              </a:rPr>
              <a:t>Violations of Code of Conduct (for staff and for residents) (ex. Weapons, drugs, alcohol use, cannabis) </a:t>
            </a:r>
          </a:p>
          <a:p>
            <a:pPr marL="407988" indent="-407988">
              <a:buFont typeface="Wingdings" pitchFamily="2" charset="2"/>
              <a:buChar char="Ø"/>
            </a:pPr>
            <a:r>
              <a:rPr lang="en-US" sz="2400" dirty="0">
                <a:latin typeface="+mj-lt"/>
              </a:rPr>
              <a:t>Suspension- Appeal Procedure (for staff and for residents) (ex. Weapons, drugs, alcohol use, cannabis) </a:t>
            </a:r>
          </a:p>
          <a:p>
            <a:pPr marL="407988" indent="-407988">
              <a:buFont typeface="Wingdings" pitchFamily="2" charset="2"/>
              <a:buChar char="Ø"/>
            </a:pPr>
            <a:r>
              <a:rPr lang="en-US" sz="2400" dirty="0">
                <a:latin typeface="+mj-lt"/>
              </a:rPr>
              <a:t>List of Misconduct Consequences</a:t>
            </a:r>
          </a:p>
          <a:p>
            <a:pPr marL="407988" indent="-407988">
              <a:buFont typeface="Wingdings" pitchFamily="2" charset="2"/>
              <a:buChar char="Ø"/>
            </a:pPr>
            <a:r>
              <a:rPr lang="en-US" sz="2400" dirty="0">
                <a:latin typeface="+mj-lt"/>
              </a:rPr>
              <a:t>Smoking Policy</a:t>
            </a:r>
          </a:p>
          <a:p>
            <a:pPr marL="407988" indent="-407988">
              <a:buFont typeface="Wingdings" pitchFamily="2" charset="2"/>
              <a:buChar char="Ø"/>
            </a:pPr>
            <a:r>
              <a:rPr lang="en-US" sz="2400" dirty="0">
                <a:latin typeface="+mj-lt"/>
              </a:rPr>
              <a:t>Laundry Schedule</a:t>
            </a:r>
          </a:p>
          <a:p>
            <a:pPr marL="407988" indent="-407988">
              <a:buFont typeface="Wingdings" pitchFamily="2" charset="2"/>
              <a:buChar char="Ø"/>
            </a:pPr>
            <a:r>
              <a:rPr lang="en-US" sz="2400" dirty="0">
                <a:latin typeface="+mj-lt"/>
              </a:rPr>
              <a:t>Meal Schedule</a:t>
            </a:r>
          </a:p>
          <a:p>
            <a:pPr marL="407988" indent="-407988">
              <a:buFont typeface="Wingdings" pitchFamily="2" charset="2"/>
              <a:buChar char="Ø"/>
            </a:pPr>
            <a:r>
              <a:rPr lang="en-US" sz="2400" dirty="0">
                <a:latin typeface="+mj-lt"/>
              </a:rPr>
              <a:t>Visiting Hours</a:t>
            </a:r>
          </a:p>
          <a:p>
            <a:pPr marL="407988" indent="-407988">
              <a:buFont typeface="Wingdings" pitchFamily="2" charset="2"/>
              <a:buChar char="Ø"/>
            </a:pPr>
            <a:r>
              <a:rPr lang="en-US" sz="2400" dirty="0">
                <a:latin typeface="+mj-lt"/>
              </a:rPr>
              <a:t>Dress Code</a:t>
            </a:r>
          </a:p>
        </p:txBody>
      </p:sp>
      <p:sp>
        <p:nvSpPr>
          <p:cNvPr id="5" name="Slide Number Placeholder 4">
            <a:extLst>
              <a:ext uri="{FF2B5EF4-FFF2-40B4-BE49-F238E27FC236}">
                <a16:creationId xmlns:a16="http://schemas.microsoft.com/office/drawing/2014/main" id="{ADE70037-ADF0-ED4E-B8C5-8A458374D32D}"/>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57150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F62F-DB2B-024D-A31E-85C7C002BC2C}"/>
              </a:ext>
            </a:extLst>
          </p:cNvPr>
          <p:cNvSpPr>
            <a:spLocks noGrp="1"/>
          </p:cNvSpPr>
          <p:nvPr>
            <p:ph type="title"/>
          </p:nvPr>
        </p:nvSpPr>
        <p:spPr/>
        <p:txBody>
          <a:bodyPr/>
          <a:lstStyle/>
          <a:p>
            <a:r>
              <a:rPr lang="en-US">
                <a:solidFill>
                  <a:srgbClr val="C00000"/>
                </a:solidFill>
              </a:rPr>
              <a:t>Resident establishment </a:t>
            </a:r>
          </a:p>
        </p:txBody>
      </p:sp>
      <p:sp>
        <p:nvSpPr>
          <p:cNvPr id="3" name="Content Placeholder 2">
            <a:extLst>
              <a:ext uri="{FF2B5EF4-FFF2-40B4-BE49-F238E27FC236}">
                <a16:creationId xmlns:a16="http://schemas.microsoft.com/office/drawing/2014/main" id="{4001128B-B7D6-CF4F-90CA-79E3909D64FC}"/>
              </a:ext>
            </a:extLst>
          </p:cNvPr>
          <p:cNvSpPr>
            <a:spLocks noGrp="1"/>
          </p:cNvSpPr>
          <p:nvPr>
            <p:ph sz="half" idx="1"/>
          </p:nvPr>
        </p:nvSpPr>
        <p:spPr>
          <a:xfrm>
            <a:off x="920890" y="1858296"/>
            <a:ext cx="4683498" cy="4569050"/>
          </a:xfrm>
        </p:spPr>
        <p:txBody>
          <a:bodyPr>
            <a:normAutofit/>
          </a:bodyPr>
          <a:lstStyle/>
          <a:p>
            <a:pPr>
              <a:buFont typeface="Arial" panose="020B0604020202020204" pitchFamily="34" charset="0"/>
              <a:buChar char="•"/>
            </a:pPr>
            <a:r>
              <a:rPr lang="en-US" sz="2000" b="1" u="sng" dirty="0">
                <a:latin typeface="+mj-lt"/>
              </a:rPr>
              <a:t>Phase I: New Resident Orientation</a:t>
            </a:r>
          </a:p>
          <a:p>
            <a:pPr lvl="1">
              <a:buFont typeface="Arial" panose="020B0604020202020204" pitchFamily="34" charset="0"/>
              <a:buChar char="•"/>
            </a:pPr>
            <a:r>
              <a:rPr lang="en-US" sz="2000" dirty="0">
                <a:latin typeface="+mj-lt"/>
              </a:rPr>
              <a:t>Examples of, but not limited to: </a:t>
            </a:r>
          </a:p>
          <a:p>
            <a:pPr lvl="2">
              <a:buFont typeface="Arial" panose="020B0604020202020204" pitchFamily="34" charset="0"/>
              <a:buChar char="•"/>
            </a:pPr>
            <a:r>
              <a:rPr lang="en-US" sz="2000" dirty="0">
                <a:latin typeface="+mj-lt"/>
              </a:rPr>
              <a:t>Meeting with your advocate to go over shelter Code of Conduct </a:t>
            </a:r>
          </a:p>
          <a:p>
            <a:pPr lvl="2">
              <a:buFont typeface="Arial" panose="020B0604020202020204" pitchFamily="34" charset="0"/>
              <a:buChar char="•"/>
            </a:pPr>
            <a:r>
              <a:rPr lang="en-US" sz="2000" dirty="0">
                <a:latin typeface="+mj-lt"/>
              </a:rPr>
              <a:t>transitional plan</a:t>
            </a:r>
          </a:p>
          <a:p>
            <a:pPr lvl="2">
              <a:buFont typeface="Arial" panose="020B0604020202020204" pitchFamily="34" charset="0"/>
              <a:buChar char="•"/>
            </a:pPr>
            <a:r>
              <a:rPr lang="en-US" sz="2000" dirty="0">
                <a:latin typeface="+mj-lt"/>
              </a:rPr>
              <a:t>length of stay</a:t>
            </a:r>
          </a:p>
          <a:p>
            <a:pPr lvl="2">
              <a:buFont typeface="Arial" panose="020B0604020202020204" pitchFamily="34" charset="0"/>
              <a:buChar char="•"/>
            </a:pPr>
            <a:r>
              <a:rPr lang="en-US" sz="2000" dirty="0">
                <a:latin typeface="+mj-lt"/>
              </a:rPr>
              <a:t>services and evaluation</a:t>
            </a:r>
          </a:p>
          <a:p>
            <a:pPr lvl="2">
              <a:buFont typeface="Arial" panose="020B0604020202020204" pitchFamily="34" charset="0"/>
              <a:buChar char="•"/>
            </a:pPr>
            <a:r>
              <a:rPr lang="en-US" sz="2000" dirty="0">
                <a:latin typeface="+mj-lt"/>
              </a:rPr>
              <a:t>establish your goals and objectives</a:t>
            </a:r>
          </a:p>
          <a:p>
            <a:pPr lvl="2">
              <a:buFont typeface="Arial" panose="020B0604020202020204" pitchFamily="34" charset="0"/>
              <a:buChar char="•"/>
            </a:pPr>
            <a:r>
              <a:rPr lang="en-US" sz="2000" dirty="0">
                <a:latin typeface="+mj-lt"/>
              </a:rPr>
              <a:t>Chores</a:t>
            </a:r>
          </a:p>
          <a:p>
            <a:pPr lvl="2">
              <a:buFont typeface="Arial" panose="020B0604020202020204" pitchFamily="34" charset="0"/>
              <a:buChar char="•"/>
            </a:pPr>
            <a:r>
              <a:rPr lang="en-US" sz="2000" dirty="0">
                <a:latin typeface="+mj-lt"/>
              </a:rPr>
              <a:t>Job opportunities as you complete phases</a:t>
            </a:r>
          </a:p>
          <a:p>
            <a:pPr lvl="2">
              <a:buFont typeface="Arial" panose="020B0604020202020204" pitchFamily="34" charset="0"/>
              <a:buChar char="•"/>
            </a:pPr>
            <a:r>
              <a:rPr lang="en-US" sz="2000" dirty="0">
                <a:latin typeface="+mj-lt"/>
              </a:rPr>
              <a:t>Attend in-house groups/meetings/services</a:t>
            </a:r>
          </a:p>
          <a:p>
            <a:pPr lvl="2">
              <a:buFont typeface="Arial" panose="020B0604020202020204" pitchFamily="34" charset="0"/>
              <a:buChar char="•"/>
            </a:pPr>
            <a:endParaRPr lang="en-US" sz="2000" dirty="0">
              <a:latin typeface="+mj-lt"/>
            </a:endParaRPr>
          </a:p>
        </p:txBody>
      </p:sp>
      <p:sp>
        <p:nvSpPr>
          <p:cNvPr id="4" name="Content Placeholder 3">
            <a:extLst>
              <a:ext uri="{FF2B5EF4-FFF2-40B4-BE49-F238E27FC236}">
                <a16:creationId xmlns:a16="http://schemas.microsoft.com/office/drawing/2014/main" id="{FE6DDE36-7434-9949-B50C-61AF6AE665E2}"/>
              </a:ext>
            </a:extLst>
          </p:cNvPr>
          <p:cNvSpPr>
            <a:spLocks noGrp="1"/>
          </p:cNvSpPr>
          <p:nvPr>
            <p:ph sz="half" idx="2"/>
          </p:nvPr>
        </p:nvSpPr>
        <p:spPr>
          <a:xfrm>
            <a:off x="6197962" y="1858296"/>
            <a:ext cx="5647157" cy="4380272"/>
          </a:xfrm>
        </p:spPr>
        <p:txBody>
          <a:bodyPr>
            <a:noAutofit/>
          </a:bodyPr>
          <a:lstStyle/>
          <a:p>
            <a:pPr>
              <a:buFont typeface="Arial" panose="020B0604020202020204" pitchFamily="34" charset="0"/>
              <a:buChar char="•"/>
            </a:pPr>
            <a:r>
              <a:rPr lang="en-US" sz="2000" b="1" u="sng">
                <a:latin typeface="+mj-lt"/>
              </a:rPr>
              <a:t>Phase II: Established Resident</a:t>
            </a:r>
          </a:p>
          <a:p>
            <a:pPr lvl="1">
              <a:buFont typeface="Arial" panose="020B0604020202020204" pitchFamily="34" charset="0"/>
              <a:buChar char="•"/>
            </a:pPr>
            <a:r>
              <a:rPr lang="en-US" sz="2000">
                <a:latin typeface="+mj-lt"/>
              </a:rPr>
              <a:t>Examples of, but not limited to:</a:t>
            </a:r>
          </a:p>
          <a:p>
            <a:pPr lvl="2">
              <a:buFont typeface="Arial" panose="020B0604020202020204" pitchFamily="34" charset="0"/>
              <a:buChar char="•"/>
            </a:pPr>
            <a:r>
              <a:rPr lang="en-US" sz="2000">
                <a:latin typeface="+mj-lt"/>
              </a:rPr>
              <a:t> going out into community to complete goals and objectives.</a:t>
            </a:r>
          </a:p>
          <a:p>
            <a:pPr lvl="3">
              <a:buFont typeface="Arial" panose="020B0604020202020204" pitchFamily="34" charset="0"/>
              <a:buChar char="•"/>
            </a:pPr>
            <a:r>
              <a:rPr lang="en-US" sz="2000">
                <a:latin typeface="+mj-lt"/>
              </a:rPr>
              <a:t>Such as looking for/going to work, school</a:t>
            </a:r>
          </a:p>
          <a:p>
            <a:pPr lvl="3">
              <a:buFont typeface="Arial" panose="020B0604020202020204" pitchFamily="34" charset="0"/>
              <a:buChar char="•"/>
            </a:pPr>
            <a:r>
              <a:rPr lang="en-US" sz="2000">
                <a:latin typeface="+mj-lt"/>
              </a:rPr>
              <a:t>Getting needed documents such as driver license, birth certificates, Social Security Cards, etc.</a:t>
            </a:r>
          </a:p>
          <a:p>
            <a:pPr lvl="3">
              <a:buFont typeface="Arial" panose="020B0604020202020204" pitchFamily="34" charset="0"/>
              <a:buChar char="•"/>
            </a:pPr>
            <a:r>
              <a:rPr lang="en-US" sz="2000">
                <a:latin typeface="+mj-lt"/>
              </a:rPr>
              <a:t>Setting up services such as TANF, WIC, Counseling</a:t>
            </a:r>
          </a:p>
          <a:p>
            <a:pPr lvl="3">
              <a:buFont typeface="Arial" panose="020B0604020202020204" pitchFamily="34" charset="0"/>
              <a:buChar char="•"/>
            </a:pPr>
            <a:endParaRPr lang="en-US" sz="2000">
              <a:latin typeface="+mj-lt"/>
            </a:endParaRPr>
          </a:p>
          <a:p>
            <a:pPr marL="115888" lvl="3" indent="-101600">
              <a:buFont typeface="Arial" panose="020B0604020202020204" pitchFamily="34" charset="0"/>
              <a:buChar char="•"/>
            </a:pPr>
            <a:r>
              <a:rPr lang="en-US" sz="2000" b="1" u="sng">
                <a:latin typeface="+mj-lt"/>
              </a:rPr>
              <a:t>Phase III: Established Resident cont. </a:t>
            </a:r>
          </a:p>
          <a:p>
            <a:pPr marL="298768" lvl="4" indent="-101600">
              <a:buFont typeface="Arial" panose="020B0604020202020204" pitchFamily="34" charset="0"/>
              <a:buChar char="•"/>
            </a:pPr>
            <a:r>
              <a:rPr lang="en-US" sz="2000">
                <a:latin typeface="+mj-lt"/>
              </a:rPr>
              <a:t>At this phase, resident should have:</a:t>
            </a:r>
          </a:p>
          <a:p>
            <a:pPr marL="435928" lvl="5" indent="-101600">
              <a:buFont typeface="Arial" panose="020B0604020202020204" pitchFamily="34" charset="0"/>
              <a:buChar char="•"/>
            </a:pPr>
            <a:r>
              <a:rPr lang="en-US" sz="2000">
                <a:latin typeface="+mj-lt"/>
              </a:rPr>
              <a:t>A job, or some vocational, educational, support services treatment program</a:t>
            </a:r>
          </a:p>
          <a:p>
            <a:pPr marL="435928" lvl="5" indent="-101600">
              <a:buFont typeface="Arial" panose="020B0604020202020204" pitchFamily="34" charset="0"/>
              <a:buChar char="•"/>
            </a:pPr>
            <a:endParaRPr lang="en-US" sz="2000">
              <a:latin typeface="+mj-lt"/>
            </a:endParaRPr>
          </a:p>
        </p:txBody>
      </p:sp>
      <p:sp>
        <p:nvSpPr>
          <p:cNvPr id="5" name="Slide Number Placeholder 4">
            <a:extLst>
              <a:ext uri="{FF2B5EF4-FFF2-40B4-BE49-F238E27FC236}">
                <a16:creationId xmlns:a16="http://schemas.microsoft.com/office/drawing/2014/main" id="{B882B8BC-53B1-3B4F-BA47-F735AB03941C}"/>
              </a:ext>
            </a:extLst>
          </p:cNvPr>
          <p:cNvSpPr>
            <a:spLocks noGrp="1"/>
          </p:cNvSpPr>
          <p:nvPr>
            <p:ph type="sldNum" sz="quarter" idx="12"/>
          </p:nvPr>
        </p:nvSpPr>
        <p:spPr/>
        <p:txBody>
          <a:bodyPr/>
          <a:lstStyle/>
          <a:p>
            <a:fld id="{4FAB73BC-B049-4115-A692-8D63A059BFB8}" type="slidenum">
              <a:rPr lang="en-US" smtClean="0"/>
              <a:t>15</a:t>
            </a:fld>
            <a:endParaRPr lang="en-US"/>
          </a:p>
        </p:txBody>
      </p:sp>
      <p:sp>
        <p:nvSpPr>
          <p:cNvPr id="6" name="TextBox 5">
            <a:extLst>
              <a:ext uri="{FF2B5EF4-FFF2-40B4-BE49-F238E27FC236}">
                <a16:creationId xmlns:a16="http://schemas.microsoft.com/office/drawing/2014/main" id="{463E49FA-E051-AB45-B51A-97BA8FD41B9E}"/>
              </a:ext>
            </a:extLst>
          </p:cNvPr>
          <p:cNvSpPr txBox="1"/>
          <p:nvPr/>
        </p:nvSpPr>
        <p:spPr>
          <a:xfrm>
            <a:off x="1401098" y="5855110"/>
            <a:ext cx="3397084" cy="707886"/>
          </a:xfrm>
          <a:prstGeom prst="rect">
            <a:avLst/>
          </a:prstGeom>
          <a:noFill/>
        </p:spPr>
        <p:txBody>
          <a:bodyPr wrap="none" rtlCol="0">
            <a:spAutoFit/>
          </a:bodyPr>
          <a:lstStyle/>
          <a:p>
            <a:r>
              <a:rPr lang="en-US" sz="1000">
                <a:latin typeface="+mj-lt"/>
              </a:rPr>
              <a:t>The Open Door Shelter </a:t>
            </a:r>
          </a:p>
          <a:p>
            <a:r>
              <a:rPr lang="en-US" sz="1000">
                <a:latin typeface="+mj-lt"/>
              </a:rPr>
              <a:t>Where Hope Begins</a:t>
            </a:r>
          </a:p>
          <a:p>
            <a:r>
              <a:rPr lang="en-US" sz="1000">
                <a:latin typeface="+mj-lt"/>
              </a:rPr>
              <a:t>Resident Handbook</a:t>
            </a:r>
          </a:p>
          <a:p>
            <a:pPr lvl="0" defTabSz="914400">
              <a:defRPr/>
            </a:pPr>
            <a:r>
              <a:rPr lang="en-US" sz="1000" u="sng">
                <a:latin typeface="+mj-lt"/>
                <a:hlinkClick r:id="rId3"/>
              </a:rPr>
              <a:t>http://www.opendoorshelter.org/wp-content/uploads/NORW_ResidentHandbook.pdf</a:t>
            </a:r>
            <a:endParaRPr lang="en-US" sz="1000">
              <a:latin typeface="+mj-lt"/>
            </a:endParaRPr>
          </a:p>
        </p:txBody>
      </p:sp>
    </p:spTree>
    <p:extLst>
      <p:ext uri="{BB962C8B-B14F-4D97-AF65-F5344CB8AC3E}">
        <p14:creationId xmlns:p14="http://schemas.microsoft.com/office/powerpoint/2010/main" val="266525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20615" y="685800"/>
            <a:ext cx="10707077" cy="4594123"/>
          </a:xfrm>
          <a:prstGeom prst="rect">
            <a:avLst/>
          </a:prstGeom>
          <a:no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lnSpc>
                <a:spcPct val="95000"/>
              </a:lnSpc>
              <a:spcBef>
                <a:spcPct val="0"/>
              </a:spcBef>
              <a:buFont typeface="Wingdings" charset="0"/>
              <a:buNone/>
            </a:pPr>
            <a:r>
              <a:rPr lang="en-US" sz="3600" b="1" u="sng">
                <a:solidFill>
                  <a:srgbClr val="C00000"/>
                </a:solidFill>
                <a:latin typeface="+mj-lt"/>
              </a:rPr>
              <a:t>General Recommendations Regarding Shelter Policies</a:t>
            </a:r>
          </a:p>
          <a:p>
            <a:pPr marL="0" indent="0" algn="ctr">
              <a:lnSpc>
                <a:spcPct val="95000"/>
              </a:lnSpc>
              <a:spcBef>
                <a:spcPct val="0"/>
              </a:spcBef>
              <a:buFont typeface="Wingdings" charset="0"/>
              <a:buNone/>
            </a:pPr>
            <a:endParaRPr lang="en-US" sz="3600" b="1" u="sng">
              <a:solidFill>
                <a:srgbClr val="C00000"/>
              </a:solidFill>
              <a:latin typeface="+mj-lt"/>
            </a:endParaRPr>
          </a:p>
          <a:p>
            <a:pPr marL="0" indent="0" algn="just">
              <a:lnSpc>
                <a:spcPct val="95000"/>
              </a:lnSpc>
              <a:spcBef>
                <a:spcPct val="0"/>
              </a:spcBef>
              <a:buFont typeface="Wingdings" charset="0"/>
              <a:buNone/>
            </a:pPr>
            <a:r>
              <a:rPr lang="en-US" sz="3600" b="1">
                <a:solidFill>
                  <a:srgbClr val="C00000"/>
                </a:solidFill>
                <a:latin typeface="+mj-lt"/>
              </a:rPr>
              <a:t>Rules/Policies/Guidelines should positively reflect your agency's mission and values.</a:t>
            </a:r>
          </a:p>
          <a:p>
            <a:pPr marL="0" indent="0" algn="just">
              <a:lnSpc>
                <a:spcPct val="95000"/>
              </a:lnSpc>
              <a:spcBef>
                <a:spcPct val="0"/>
              </a:spcBef>
              <a:buFont typeface="Wingdings" charset="0"/>
              <a:buNone/>
            </a:pPr>
            <a:endParaRPr lang="en-US" sz="3600">
              <a:latin typeface="+mj-lt"/>
            </a:endParaRPr>
          </a:p>
          <a:p>
            <a:pPr marL="0" indent="0" algn="just">
              <a:lnSpc>
                <a:spcPct val="95000"/>
              </a:lnSpc>
              <a:spcBef>
                <a:spcPct val="0"/>
              </a:spcBef>
              <a:buFont typeface="Wingdings" charset="0"/>
              <a:buNone/>
            </a:pPr>
            <a:r>
              <a:rPr lang="en-US" sz="3600">
                <a:latin typeface="+mj-lt"/>
              </a:rPr>
              <a:t>All the written material a program gives clients, including rules/guidelines/program policies should be friendly and invite cooperation, collaboration and mutual accountability in their tone and wording. </a:t>
            </a:r>
          </a:p>
        </p:txBody>
      </p:sp>
      <p:sp>
        <p:nvSpPr>
          <p:cNvPr id="3" name="Slide Number Placeholder 2"/>
          <p:cNvSpPr>
            <a:spLocks noGrp="1"/>
          </p:cNvSpPr>
          <p:nvPr>
            <p:ph type="sldNum" sz="quarter" idx="12"/>
          </p:nvPr>
        </p:nvSpPr>
        <p:spPr/>
        <p:txBody>
          <a:bodyPr/>
          <a:lstStyle/>
          <a:p>
            <a:fld id="{4FAB73BC-B049-4115-A692-8D63A059BFB8}" type="slidenum">
              <a:rPr lang="en-US" sz="2000" smtClean="0"/>
              <a:t>16</a:t>
            </a:fld>
            <a:endParaRPr lang="en-US" sz="2000"/>
          </a:p>
        </p:txBody>
      </p:sp>
      <p:sp>
        <p:nvSpPr>
          <p:cNvPr id="4" name="TextBox 3">
            <a:extLst>
              <a:ext uri="{FF2B5EF4-FFF2-40B4-BE49-F238E27FC236}">
                <a16:creationId xmlns:a16="http://schemas.microsoft.com/office/drawing/2014/main" id="{8A07639E-1761-9145-9C69-A0130AB68E42}"/>
              </a:ext>
            </a:extLst>
          </p:cNvPr>
          <p:cNvSpPr txBox="1"/>
          <p:nvPr/>
        </p:nvSpPr>
        <p:spPr>
          <a:xfrm>
            <a:off x="870154" y="5958348"/>
            <a:ext cx="4557251" cy="553998"/>
          </a:xfrm>
          <a:prstGeom prst="rect">
            <a:avLst/>
          </a:prstGeom>
          <a:noFill/>
        </p:spPr>
        <p:txBody>
          <a:bodyPr wrap="square" rtlCol="0">
            <a:spAutoFit/>
          </a:bodyPr>
          <a:lstStyle/>
          <a:p>
            <a:r>
              <a:rPr lang="en-US" sz="1000">
                <a:latin typeface="+mj-lt"/>
              </a:rPr>
              <a:t>Excerpt from: </a:t>
            </a:r>
          </a:p>
          <a:p>
            <a:r>
              <a:rPr lang="en-US" sz="1000">
                <a:latin typeface="+mj-lt"/>
              </a:rPr>
              <a:t>Model Rights and Responsibilities final for Shelters</a:t>
            </a:r>
          </a:p>
          <a:p>
            <a:r>
              <a:rPr lang="en-US" sz="1000">
                <a:latin typeface="+mj-lt"/>
              </a:rPr>
              <a:t>Washington State Coalition Against Domestic Violence</a:t>
            </a:r>
          </a:p>
        </p:txBody>
      </p:sp>
    </p:spTree>
    <p:extLst>
      <p:ext uri="{BB962C8B-B14F-4D97-AF65-F5344CB8AC3E}">
        <p14:creationId xmlns:p14="http://schemas.microsoft.com/office/powerpoint/2010/main" val="305875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FD4AFE-6A34-3147-8E2A-40FA45CB83F6}"/>
              </a:ext>
            </a:extLst>
          </p:cNvPr>
          <p:cNvSpPr>
            <a:spLocks noGrp="1"/>
          </p:cNvSpPr>
          <p:nvPr>
            <p:ph idx="1"/>
          </p:nvPr>
        </p:nvSpPr>
        <p:spPr>
          <a:xfrm>
            <a:off x="1024128" y="781665"/>
            <a:ext cx="9720071" cy="4940709"/>
          </a:xfrm>
        </p:spPr>
        <p:txBody>
          <a:bodyPr/>
          <a:lstStyle/>
          <a:p>
            <a:r>
              <a:rPr lang="en-US" sz="2800" b="1">
                <a:solidFill>
                  <a:srgbClr val="C00000"/>
                </a:solidFill>
                <a:latin typeface="+mj-lt"/>
              </a:rPr>
              <a:t>Rules/guidelines/program policies should make a clear distinction between behaviors that facilitate communal living and behaviors that threaten a resident’s ability to stay at the shelter.</a:t>
            </a:r>
          </a:p>
          <a:p>
            <a:r>
              <a:rPr lang="en-US" sz="2800">
                <a:latin typeface="+mj-lt"/>
              </a:rPr>
              <a:t>Whether or not someone cleans the kitchen on time is not a threat to safety or harmonious communal living on the same level as whether or not they bring a gun into the building. </a:t>
            </a:r>
          </a:p>
          <a:p>
            <a:r>
              <a:rPr lang="en-US" sz="2800">
                <a:latin typeface="+mj-lt"/>
              </a:rPr>
              <a:t>Best practices separate out information and expectations about communal living (detailed info about cleaning, diaper disposal, chores, bathroom use, etc.) from the sorts of things that threaten safety (guns, drugs, threats of violence, alcohol, etc.).</a:t>
            </a:r>
          </a:p>
          <a:p>
            <a:r>
              <a:rPr lang="en-US" sz="2800">
                <a:latin typeface="+mj-lt"/>
              </a:rPr>
              <a:t>When a client first arrives, it is not necessary to go into great detail how people get kicked out of the program; this can be alienating and feel threatening. </a:t>
            </a:r>
          </a:p>
          <a:p>
            <a:endParaRPr lang="en-US">
              <a:latin typeface="+mj-lt"/>
            </a:endParaRPr>
          </a:p>
          <a:p>
            <a:endParaRPr lang="en-US">
              <a:latin typeface="+mj-lt"/>
            </a:endParaRPr>
          </a:p>
        </p:txBody>
      </p:sp>
      <p:sp>
        <p:nvSpPr>
          <p:cNvPr id="4" name="Slide Number Placeholder 3">
            <a:extLst>
              <a:ext uri="{FF2B5EF4-FFF2-40B4-BE49-F238E27FC236}">
                <a16:creationId xmlns:a16="http://schemas.microsoft.com/office/drawing/2014/main" id="{B3B80ED6-C4B9-E54E-9771-BE61721C3710}"/>
              </a:ext>
            </a:extLst>
          </p:cNvPr>
          <p:cNvSpPr>
            <a:spLocks noGrp="1"/>
          </p:cNvSpPr>
          <p:nvPr>
            <p:ph type="sldNum" sz="quarter" idx="12"/>
          </p:nvPr>
        </p:nvSpPr>
        <p:spPr/>
        <p:txBody>
          <a:bodyPr/>
          <a:lstStyle/>
          <a:p>
            <a:fld id="{4FAB73BC-B049-4115-A692-8D63A059BFB8}" type="slidenum">
              <a:rPr lang="en-US" smtClean="0"/>
              <a:t>17</a:t>
            </a:fld>
            <a:endParaRPr lang="en-US"/>
          </a:p>
        </p:txBody>
      </p:sp>
      <p:sp>
        <p:nvSpPr>
          <p:cNvPr id="5" name="TextBox 4">
            <a:extLst>
              <a:ext uri="{FF2B5EF4-FFF2-40B4-BE49-F238E27FC236}">
                <a16:creationId xmlns:a16="http://schemas.microsoft.com/office/drawing/2014/main" id="{C5EC6E8D-BBBF-8B4A-9CAD-20C92914A719}"/>
              </a:ext>
            </a:extLst>
          </p:cNvPr>
          <p:cNvSpPr txBox="1"/>
          <p:nvPr/>
        </p:nvSpPr>
        <p:spPr>
          <a:xfrm>
            <a:off x="870154" y="5958348"/>
            <a:ext cx="4557251" cy="553998"/>
          </a:xfrm>
          <a:prstGeom prst="rect">
            <a:avLst/>
          </a:prstGeom>
          <a:noFill/>
        </p:spPr>
        <p:txBody>
          <a:bodyPr wrap="square" rtlCol="0">
            <a:spAutoFit/>
          </a:bodyPr>
          <a:lstStyle/>
          <a:p>
            <a:r>
              <a:rPr lang="en-US" sz="1000">
                <a:latin typeface="+mj-lt"/>
              </a:rPr>
              <a:t>Excerpt from: </a:t>
            </a:r>
          </a:p>
          <a:p>
            <a:r>
              <a:rPr lang="en-US" sz="1000">
                <a:latin typeface="+mj-lt"/>
              </a:rPr>
              <a:t>Model Rights and Responsibilities final for Shelters</a:t>
            </a:r>
          </a:p>
          <a:p>
            <a:r>
              <a:rPr lang="en-US" sz="1000">
                <a:latin typeface="+mj-lt"/>
              </a:rPr>
              <a:t>Washington State Coalition Against Domestic Violence</a:t>
            </a:r>
          </a:p>
        </p:txBody>
      </p:sp>
    </p:spTree>
    <p:extLst>
      <p:ext uri="{BB962C8B-B14F-4D97-AF65-F5344CB8AC3E}">
        <p14:creationId xmlns:p14="http://schemas.microsoft.com/office/powerpoint/2010/main" val="697148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87C36-014F-B142-9FC2-F2A09EA3D7A4}"/>
              </a:ext>
            </a:extLst>
          </p:cNvPr>
          <p:cNvSpPr>
            <a:spLocks noGrp="1"/>
          </p:cNvSpPr>
          <p:nvPr>
            <p:ph type="title"/>
          </p:nvPr>
        </p:nvSpPr>
        <p:spPr>
          <a:xfrm>
            <a:off x="1024128" y="585216"/>
            <a:ext cx="10627098" cy="1499616"/>
          </a:xfrm>
        </p:spPr>
        <p:txBody>
          <a:bodyPr>
            <a:normAutofit/>
          </a:bodyPr>
          <a:lstStyle/>
          <a:p>
            <a:pPr algn="ctr"/>
            <a:r>
              <a:rPr lang="en-US" sz="3600" b="1">
                <a:solidFill>
                  <a:srgbClr val="C00000"/>
                </a:solidFill>
              </a:rPr>
              <a:t>Generally, we should strive to focus on </a:t>
            </a:r>
            <a:br>
              <a:rPr lang="en-US" sz="3600" b="1">
                <a:solidFill>
                  <a:srgbClr val="C00000"/>
                </a:solidFill>
              </a:rPr>
            </a:br>
            <a:r>
              <a:rPr lang="en-US" sz="3600" b="1">
                <a:solidFill>
                  <a:srgbClr val="C00000"/>
                </a:solidFill>
              </a:rPr>
              <a:t>advocacy vs. rule enforcement</a:t>
            </a:r>
          </a:p>
        </p:txBody>
      </p:sp>
      <p:sp>
        <p:nvSpPr>
          <p:cNvPr id="3" name="Content Placeholder 2">
            <a:extLst>
              <a:ext uri="{FF2B5EF4-FFF2-40B4-BE49-F238E27FC236}">
                <a16:creationId xmlns:a16="http://schemas.microsoft.com/office/drawing/2014/main" id="{DFDA916F-252B-AD4A-A11B-AC6E48462B14}"/>
              </a:ext>
            </a:extLst>
          </p:cNvPr>
          <p:cNvSpPr>
            <a:spLocks noGrp="1"/>
          </p:cNvSpPr>
          <p:nvPr>
            <p:ph sz="half" idx="1"/>
          </p:nvPr>
        </p:nvSpPr>
        <p:spPr/>
        <p:txBody>
          <a:bodyPr>
            <a:normAutofit/>
          </a:bodyPr>
          <a:lstStyle/>
          <a:p>
            <a:r>
              <a:rPr lang="en-US" sz="2800">
                <a:latin typeface="+mj-lt"/>
              </a:rPr>
              <a:t>If advocates are spending the bulk of their time on rule enforcement, precious resources are being misused. </a:t>
            </a:r>
          </a:p>
          <a:p>
            <a:r>
              <a:rPr lang="en-US" sz="2800">
                <a:latin typeface="+mj-lt"/>
              </a:rPr>
              <a:t>An emphasis on rule enforcement over advocacy undermines trusting relationships between residents and staff, and can result in low staff morale as well. </a:t>
            </a:r>
          </a:p>
        </p:txBody>
      </p:sp>
      <p:sp>
        <p:nvSpPr>
          <p:cNvPr id="4" name="Content Placeholder 3">
            <a:extLst>
              <a:ext uri="{FF2B5EF4-FFF2-40B4-BE49-F238E27FC236}">
                <a16:creationId xmlns:a16="http://schemas.microsoft.com/office/drawing/2014/main" id="{00319F31-161F-BB42-B441-F4AE6CE3EA4E}"/>
              </a:ext>
            </a:extLst>
          </p:cNvPr>
          <p:cNvSpPr>
            <a:spLocks noGrp="1"/>
          </p:cNvSpPr>
          <p:nvPr>
            <p:ph sz="half" idx="2"/>
          </p:nvPr>
        </p:nvSpPr>
        <p:spPr/>
        <p:txBody>
          <a:bodyPr>
            <a:normAutofit/>
          </a:bodyPr>
          <a:lstStyle/>
          <a:p>
            <a:r>
              <a:rPr lang="en-US" sz="2800">
                <a:latin typeface="+mj-lt"/>
              </a:rPr>
              <a:t>It can help to keep in mind that when a client breaks a rule, it is a great opportunity to find out what their real needs are. </a:t>
            </a:r>
          </a:p>
          <a:p>
            <a:r>
              <a:rPr lang="en-US" sz="2800">
                <a:latin typeface="+mj-lt"/>
              </a:rPr>
              <a:t>Unless the rule violation created a clear danger to others in the shelter and it is simply untenable to have the resident stay, a good advocate will work to find out what the issues are behind the rule problem.</a:t>
            </a:r>
          </a:p>
          <a:p>
            <a:endParaRPr lang="en-US" sz="2800">
              <a:latin typeface="+mj-lt"/>
            </a:endParaRPr>
          </a:p>
        </p:txBody>
      </p:sp>
      <p:sp>
        <p:nvSpPr>
          <p:cNvPr id="5" name="Slide Number Placeholder 4">
            <a:extLst>
              <a:ext uri="{FF2B5EF4-FFF2-40B4-BE49-F238E27FC236}">
                <a16:creationId xmlns:a16="http://schemas.microsoft.com/office/drawing/2014/main" id="{8DD78BF3-536B-3849-86B9-1B6C9690EFE8}"/>
              </a:ext>
            </a:extLst>
          </p:cNvPr>
          <p:cNvSpPr>
            <a:spLocks noGrp="1"/>
          </p:cNvSpPr>
          <p:nvPr>
            <p:ph type="sldNum" sz="quarter" idx="12"/>
          </p:nvPr>
        </p:nvSpPr>
        <p:spPr/>
        <p:txBody>
          <a:bodyPr/>
          <a:lstStyle/>
          <a:p>
            <a:fld id="{4FAB73BC-B049-4115-A692-8D63A059BFB8}" type="slidenum">
              <a:rPr lang="en-US" smtClean="0"/>
              <a:t>18</a:t>
            </a:fld>
            <a:endParaRPr lang="en-US"/>
          </a:p>
        </p:txBody>
      </p:sp>
      <p:sp>
        <p:nvSpPr>
          <p:cNvPr id="6" name="TextBox 5">
            <a:extLst>
              <a:ext uri="{FF2B5EF4-FFF2-40B4-BE49-F238E27FC236}">
                <a16:creationId xmlns:a16="http://schemas.microsoft.com/office/drawing/2014/main" id="{BED6AC01-B092-CC4B-97C7-B5897C4DD2A3}"/>
              </a:ext>
            </a:extLst>
          </p:cNvPr>
          <p:cNvSpPr txBox="1"/>
          <p:nvPr/>
        </p:nvSpPr>
        <p:spPr>
          <a:xfrm>
            <a:off x="870154" y="5958348"/>
            <a:ext cx="4557251" cy="553998"/>
          </a:xfrm>
          <a:prstGeom prst="rect">
            <a:avLst/>
          </a:prstGeom>
          <a:noFill/>
        </p:spPr>
        <p:txBody>
          <a:bodyPr wrap="square" rtlCol="0">
            <a:spAutoFit/>
          </a:bodyPr>
          <a:lstStyle/>
          <a:p>
            <a:r>
              <a:rPr lang="en-US" sz="1000">
                <a:latin typeface="+mj-lt"/>
              </a:rPr>
              <a:t>Excerpt from: </a:t>
            </a:r>
          </a:p>
          <a:p>
            <a:r>
              <a:rPr lang="en-US" sz="1000">
                <a:latin typeface="+mj-lt"/>
              </a:rPr>
              <a:t>Model Rights and Responsibilities final for Shelters</a:t>
            </a:r>
          </a:p>
          <a:p>
            <a:r>
              <a:rPr lang="en-US" sz="1000">
                <a:latin typeface="+mj-lt"/>
              </a:rPr>
              <a:t>Washington State Coalition Against Domestic Violence</a:t>
            </a:r>
          </a:p>
        </p:txBody>
      </p:sp>
    </p:spTree>
    <p:extLst>
      <p:ext uri="{BB962C8B-B14F-4D97-AF65-F5344CB8AC3E}">
        <p14:creationId xmlns:p14="http://schemas.microsoft.com/office/powerpoint/2010/main" val="245354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125C-CA0E-9D49-8FDB-0D45ED244578}"/>
              </a:ext>
            </a:extLst>
          </p:cNvPr>
          <p:cNvSpPr>
            <a:spLocks noGrp="1"/>
          </p:cNvSpPr>
          <p:nvPr>
            <p:ph type="title"/>
          </p:nvPr>
        </p:nvSpPr>
        <p:spPr/>
        <p:txBody>
          <a:bodyPr/>
          <a:lstStyle/>
          <a:p>
            <a:pPr algn="ctr"/>
            <a:r>
              <a:rPr lang="en-US" b="1"/>
              <a:t>Control the environment, </a:t>
            </a:r>
            <a:br>
              <a:rPr lang="en-US" b="1"/>
            </a:br>
            <a:r>
              <a:rPr lang="en-US" b="1"/>
              <a:t>not the residents</a:t>
            </a:r>
          </a:p>
        </p:txBody>
      </p:sp>
      <p:sp>
        <p:nvSpPr>
          <p:cNvPr id="6" name="Content Placeholder 5">
            <a:extLst>
              <a:ext uri="{FF2B5EF4-FFF2-40B4-BE49-F238E27FC236}">
                <a16:creationId xmlns:a16="http://schemas.microsoft.com/office/drawing/2014/main" id="{2258E471-B2BB-FB47-A59A-32F0BC394821}"/>
              </a:ext>
            </a:extLst>
          </p:cNvPr>
          <p:cNvSpPr>
            <a:spLocks noGrp="1"/>
          </p:cNvSpPr>
          <p:nvPr>
            <p:ph idx="1"/>
          </p:nvPr>
        </p:nvSpPr>
        <p:spPr>
          <a:xfrm>
            <a:off x="773406" y="2084832"/>
            <a:ext cx="10922065" cy="3870566"/>
          </a:xfrm>
        </p:spPr>
        <p:txBody>
          <a:bodyPr>
            <a:normAutofit/>
          </a:bodyPr>
          <a:lstStyle/>
          <a:p>
            <a:r>
              <a:rPr lang="en-US" sz="2800" b="1">
                <a:solidFill>
                  <a:srgbClr val="C00000"/>
                </a:solidFill>
                <a:latin typeface="+mj-lt"/>
              </a:rPr>
              <a:t>Create a physical environment that supports following the rules. If residents repeatedly have difficulty with a particular rule over time, ask yourself if it is possible that a physical fix could alleviate the problem.</a:t>
            </a:r>
          </a:p>
          <a:p>
            <a:r>
              <a:rPr lang="en-US" sz="2800">
                <a:latin typeface="+mj-lt"/>
              </a:rPr>
              <a:t>For example, instead of emphasizing “no stealing” instead provide residents a safe place to lock up their valuables. If residents are required to keep children in sight, ensure that a safe play area is visible so they can watch their children. Or if residents have difficulty keeping their rooms clean, is it because they don’t have enough closet and shelf space to organize belongings? How can neat storage be facilitated? </a:t>
            </a:r>
          </a:p>
        </p:txBody>
      </p:sp>
      <p:sp>
        <p:nvSpPr>
          <p:cNvPr id="5" name="Slide Number Placeholder 4">
            <a:extLst>
              <a:ext uri="{FF2B5EF4-FFF2-40B4-BE49-F238E27FC236}">
                <a16:creationId xmlns:a16="http://schemas.microsoft.com/office/drawing/2014/main" id="{C20440B6-1111-CE46-A142-4B5A1CCE71E9}"/>
              </a:ext>
            </a:extLst>
          </p:cNvPr>
          <p:cNvSpPr>
            <a:spLocks noGrp="1"/>
          </p:cNvSpPr>
          <p:nvPr>
            <p:ph type="sldNum" sz="quarter" idx="12"/>
          </p:nvPr>
        </p:nvSpPr>
        <p:spPr/>
        <p:txBody>
          <a:bodyPr/>
          <a:lstStyle/>
          <a:p>
            <a:fld id="{4FAB73BC-B049-4115-A692-8D63A059BFB8}" type="slidenum">
              <a:rPr lang="en-US" smtClean="0"/>
              <a:t>19</a:t>
            </a:fld>
            <a:endParaRPr lang="en-US"/>
          </a:p>
        </p:txBody>
      </p:sp>
      <p:sp>
        <p:nvSpPr>
          <p:cNvPr id="7" name="TextBox 6">
            <a:extLst>
              <a:ext uri="{FF2B5EF4-FFF2-40B4-BE49-F238E27FC236}">
                <a16:creationId xmlns:a16="http://schemas.microsoft.com/office/drawing/2014/main" id="{3F3CF843-A4E1-4541-99D1-B3656F86CBA1}"/>
              </a:ext>
            </a:extLst>
          </p:cNvPr>
          <p:cNvSpPr txBox="1"/>
          <p:nvPr/>
        </p:nvSpPr>
        <p:spPr>
          <a:xfrm>
            <a:off x="870154" y="5958348"/>
            <a:ext cx="4557251" cy="553998"/>
          </a:xfrm>
          <a:prstGeom prst="rect">
            <a:avLst/>
          </a:prstGeom>
          <a:noFill/>
        </p:spPr>
        <p:txBody>
          <a:bodyPr wrap="square" rtlCol="0">
            <a:spAutoFit/>
          </a:bodyPr>
          <a:lstStyle/>
          <a:p>
            <a:r>
              <a:rPr lang="en-US" sz="1000">
                <a:latin typeface="+mj-lt"/>
              </a:rPr>
              <a:t>Excerpt from: </a:t>
            </a:r>
          </a:p>
          <a:p>
            <a:r>
              <a:rPr lang="en-US" sz="1000">
                <a:latin typeface="+mj-lt"/>
              </a:rPr>
              <a:t>Model Rights and Responsibilities final for Shelters</a:t>
            </a:r>
          </a:p>
          <a:p>
            <a:r>
              <a:rPr lang="en-US" sz="1000">
                <a:latin typeface="+mj-lt"/>
              </a:rPr>
              <a:t>Washington State Coalition Against Domestic Violence</a:t>
            </a:r>
          </a:p>
        </p:txBody>
      </p:sp>
    </p:spTree>
    <p:extLst>
      <p:ext uri="{BB962C8B-B14F-4D97-AF65-F5344CB8AC3E}">
        <p14:creationId xmlns:p14="http://schemas.microsoft.com/office/powerpoint/2010/main" val="116279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4" y="768626"/>
            <a:ext cx="10349947" cy="914400"/>
          </a:xfrm>
        </p:spPr>
        <p:txBody>
          <a:bodyPr>
            <a:noAutofit/>
          </a:bodyPr>
          <a:lstStyle/>
          <a:p>
            <a:r>
              <a:rPr lang="en-US" sz="3600" dirty="0"/>
              <a:t>Strengthening Tribal response to end violence against native women</a:t>
            </a:r>
          </a:p>
        </p:txBody>
      </p:sp>
      <p:sp>
        <p:nvSpPr>
          <p:cNvPr id="3" name="Slide Number Placeholder 2"/>
          <p:cNvSpPr>
            <a:spLocks noGrp="1"/>
          </p:cNvSpPr>
          <p:nvPr>
            <p:ph type="sldNum" sz="quarter" idx="12"/>
          </p:nvPr>
        </p:nvSpPr>
        <p:spPr/>
        <p:txBody>
          <a:bodyPr/>
          <a:lstStyle/>
          <a:p>
            <a:fld id="{EB72ECC1-6D13-4BDA-AD90-F3807EB6A73C}" type="slidenum">
              <a:rPr lang="en-US" sz="2000" smtClean="0"/>
              <a:t>2</a:t>
            </a:fld>
            <a:endParaRPr lang="en-US" sz="2000" dirty="0"/>
          </a:p>
        </p:txBody>
      </p:sp>
      <p:sp>
        <p:nvSpPr>
          <p:cNvPr id="4" name="Content Placeholder 3"/>
          <p:cNvSpPr>
            <a:spLocks noGrp="1"/>
          </p:cNvSpPr>
          <p:nvPr>
            <p:ph sz="quarter" idx="1"/>
          </p:nvPr>
        </p:nvSpPr>
        <p:spPr>
          <a:xfrm>
            <a:off x="808384" y="2005572"/>
            <a:ext cx="11002616" cy="4083801"/>
          </a:xfrm>
        </p:spPr>
        <p:txBody>
          <a:bodyPr>
            <a:normAutofit lnSpcReduction="10000"/>
          </a:bodyPr>
          <a:lstStyle/>
          <a:p>
            <a:pPr marL="0" indent="0">
              <a:buNone/>
            </a:pPr>
            <a:r>
              <a:rPr lang="en-US" sz="2800" dirty="0">
                <a:latin typeface="+mj-lt"/>
                <a:cs typeface="Calibri" pitchFamily="34" charset="0"/>
              </a:rPr>
              <a:t>Here are some friendly housekeeping reminders:</a:t>
            </a:r>
          </a:p>
          <a:p>
            <a:pPr marL="514350" indent="-514350">
              <a:buFont typeface="+mj-lt"/>
              <a:buAutoNum type="arabicPeriod"/>
            </a:pPr>
            <a:r>
              <a:rPr lang="en-US" sz="2800" dirty="0">
                <a:latin typeface="+mj-lt"/>
                <a:cs typeface="Calibri" pitchFamily="34" charset="0"/>
              </a:rPr>
              <a:t>Your control panel will appear on your user screen</a:t>
            </a:r>
          </a:p>
          <a:p>
            <a:pPr marL="514350" indent="-514350">
              <a:buFont typeface="+mj-lt"/>
              <a:buAutoNum type="arabicPeriod"/>
            </a:pPr>
            <a:r>
              <a:rPr lang="en-US" sz="2800" dirty="0">
                <a:latin typeface="+mj-lt"/>
                <a:cs typeface="Calibri" pitchFamily="34" charset="0"/>
              </a:rPr>
              <a:t>All attendees will be muted during this presentation</a:t>
            </a:r>
          </a:p>
          <a:p>
            <a:pPr marL="514350" indent="-514350">
              <a:buFont typeface="+mj-lt"/>
              <a:buAutoNum type="arabicPeriod"/>
            </a:pPr>
            <a:r>
              <a:rPr lang="en-US" sz="2800" dirty="0">
                <a:latin typeface="+mj-lt"/>
                <a:cs typeface="Calibri" pitchFamily="34" charset="0"/>
              </a:rPr>
              <a:t>Once you call into the meeting call line, enter your pin# </a:t>
            </a:r>
          </a:p>
          <a:p>
            <a:pPr marL="514350" indent="-514350">
              <a:buFont typeface="+mj-lt"/>
              <a:buAutoNum type="arabicPeriod"/>
            </a:pPr>
            <a:r>
              <a:rPr lang="en-US" sz="2800" dirty="0">
                <a:latin typeface="+mj-lt"/>
                <a:cs typeface="Calibri" pitchFamily="34" charset="0"/>
              </a:rPr>
              <a:t>Use the questions box on your panel to submit questions and responses</a:t>
            </a:r>
          </a:p>
          <a:p>
            <a:pPr marL="514350" indent="-514350">
              <a:buFont typeface="+mj-lt"/>
              <a:buAutoNum type="arabicPeriod"/>
            </a:pPr>
            <a:r>
              <a:rPr lang="en-US" sz="2800" dirty="0">
                <a:latin typeface="+mj-lt"/>
                <a:cs typeface="Calibri" pitchFamily="34" charset="0"/>
              </a:rPr>
              <a:t>During the discussion portion, please ‘raise’ your hand by clicking the hand icon to signal to be unmuted</a:t>
            </a:r>
          </a:p>
          <a:p>
            <a:pPr marL="514350" indent="-514350">
              <a:buFont typeface="+mj-lt"/>
              <a:buAutoNum type="arabicPeriod"/>
            </a:pPr>
            <a:r>
              <a:rPr lang="en-US" sz="2800" dirty="0">
                <a:latin typeface="+mj-lt"/>
                <a:cs typeface="Calibri" pitchFamily="34" charset="0"/>
              </a:rPr>
              <a:t>To minimize the control panel, use the orange arrow at the top left panel</a:t>
            </a:r>
          </a:p>
          <a:p>
            <a:pPr marL="514350" indent="-514350">
              <a:buFont typeface="+mj-lt"/>
              <a:buAutoNum type="arabicPeriod"/>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1034696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274B-24EE-CE40-801D-9C1BDD581141}"/>
              </a:ext>
            </a:extLst>
          </p:cNvPr>
          <p:cNvSpPr>
            <a:spLocks noGrp="1"/>
          </p:cNvSpPr>
          <p:nvPr>
            <p:ph type="title"/>
          </p:nvPr>
        </p:nvSpPr>
        <p:spPr/>
        <p:txBody>
          <a:bodyPr/>
          <a:lstStyle/>
          <a:p>
            <a:r>
              <a:rPr lang="en-US"/>
              <a:t>Model Rights &amp; responsibilities</a:t>
            </a:r>
          </a:p>
        </p:txBody>
      </p:sp>
      <p:sp>
        <p:nvSpPr>
          <p:cNvPr id="3" name="Content Placeholder 2">
            <a:extLst>
              <a:ext uri="{FF2B5EF4-FFF2-40B4-BE49-F238E27FC236}">
                <a16:creationId xmlns:a16="http://schemas.microsoft.com/office/drawing/2014/main" id="{C28021E5-FFD0-F548-BBC8-2797985735BA}"/>
              </a:ext>
            </a:extLst>
          </p:cNvPr>
          <p:cNvSpPr>
            <a:spLocks noGrp="1"/>
          </p:cNvSpPr>
          <p:nvPr>
            <p:ph sz="half" idx="1"/>
          </p:nvPr>
        </p:nvSpPr>
        <p:spPr>
          <a:xfrm>
            <a:off x="1024128" y="1905000"/>
            <a:ext cx="4754880" cy="4404360"/>
          </a:xfrm>
        </p:spPr>
        <p:txBody>
          <a:bodyPr>
            <a:normAutofit/>
          </a:bodyPr>
          <a:lstStyle/>
          <a:p>
            <a:pPr marL="466725" indent="-466725">
              <a:buFont typeface="Wingdings" pitchFamily="2" charset="2"/>
              <a:buChar char="Ø"/>
            </a:pPr>
            <a:r>
              <a:rPr lang="en-US">
                <a:latin typeface="+mj-lt"/>
              </a:rPr>
              <a:t>You have the right to be respected.</a:t>
            </a:r>
          </a:p>
          <a:p>
            <a:pPr marL="466725" indent="-466725">
              <a:buFont typeface="Wingdings" pitchFamily="2" charset="2"/>
              <a:buChar char="Ø"/>
            </a:pPr>
            <a:r>
              <a:rPr lang="en-US">
                <a:latin typeface="+mj-lt"/>
              </a:rPr>
              <a:t>You have the right to be heard.</a:t>
            </a:r>
          </a:p>
          <a:p>
            <a:pPr marL="466725" indent="-466725">
              <a:buFont typeface="Wingdings" pitchFamily="2" charset="2"/>
              <a:buChar char="Ø"/>
            </a:pPr>
            <a:r>
              <a:rPr lang="en-US">
                <a:latin typeface="+mj-lt"/>
              </a:rPr>
              <a:t>You have the right to self determination.</a:t>
            </a:r>
          </a:p>
          <a:p>
            <a:pPr marL="466725" indent="-466725">
              <a:buFont typeface="Wingdings" pitchFamily="2" charset="2"/>
              <a:buChar char="Ø"/>
            </a:pPr>
            <a:r>
              <a:rPr lang="en-US">
                <a:latin typeface="+mj-lt"/>
              </a:rPr>
              <a:t>Each family has the right to safety, privacy and to establish schedules that allow each member to adequate rest, peaceful time, and time to complete schoolwork as well as family obligations.</a:t>
            </a:r>
          </a:p>
          <a:p>
            <a:pPr marL="466725" indent="-466725">
              <a:buFont typeface="Wingdings" pitchFamily="2" charset="2"/>
              <a:buChar char="Ø"/>
            </a:pPr>
            <a:r>
              <a:rPr lang="en-US">
                <a:latin typeface="+mj-lt"/>
              </a:rPr>
              <a:t>You have the right to be supported in your role as a parent.</a:t>
            </a:r>
          </a:p>
          <a:p>
            <a:pPr marL="466725" indent="-466725">
              <a:buFont typeface="Wingdings" pitchFamily="2" charset="2"/>
              <a:buChar char="Ø"/>
            </a:pPr>
            <a:endParaRPr lang="en-US">
              <a:latin typeface="+mj-lt"/>
            </a:endParaRPr>
          </a:p>
        </p:txBody>
      </p:sp>
      <p:sp>
        <p:nvSpPr>
          <p:cNvPr id="4" name="Content Placeholder 3">
            <a:extLst>
              <a:ext uri="{FF2B5EF4-FFF2-40B4-BE49-F238E27FC236}">
                <a16:creationId xmlns:a16="http://schemas.microsoft.com/office/drawing/2014/main" id="{B682D050-B5A9-0B4A-8AD8-A912EC815E3D}"/>
              </a:ext>
            </a:extLst>
          </p:cNvPr>
          <p:cNvSpPr>
            <a:spLocks noGrp="1"/>
          </p:cNvSpPr>
          <p:nvPr>
            <p:ph sz="half" idx="2"/>
          </p:nvPr>
        </p:nvSpPr>
        <p:spPr>
          <a:xfrm>
            <a:off x="5989320" y="1905000"/>
            <a:ext cx="4754880" cy="4404360"/>
          </a:xfrm>
        </p:spPr>
        <p:txBody>
          <a:bodyPr>
            <a:normAutofit/>
          </a:bodyPr>
          <a:lstStyle/>
          <a:p>
            <a:pPr marL="466725" indent="-466725">
              <a:buFont typeface="Wingdings" pitchFamily="2" charset="2"/>
              <a:buChar char="Ø"/>
            </a:pPr>
            <a:r>
              <a:rPr lang="en-US">
                <a:latin typeface="+mj-lt"/>
              </a:rPr>
              <a:t>Every resident, including any children, has the right to live without the threat of violence.</a:t>
            </a:r>
          </a:p>
          <a:p>
            <a:pPr marL="466725" indent="-466725">
              <a:buFont typeface="Wingdings" pitchFamily="2" charset="2"/>
              <a:buChar char="Ø"/>
            </a:pPr>
            <a:r>
              <a:rPr lang="en-US">
                <a:latin typeface="+mj-lt"/>
              </a:rPr>
              <a:t>Every resident has the right to a healthy, sober and drug free environment.</a:t>
            </a:r>
          </a:p>
          <a:p>
            <a:pPr marL="466725" indent="-466725">
              <a:buFont typeface="Wingdings" pitchFamily="2" charset="2"/>
              <a:buChar char="Ø"/>
            </a:pPr>
            <a:r>
              <a:rPr lang="en-US">
                <a:latin typeface="+mj-lt"/>
              </a:rPr>
              <a:t>Every resident has the right to a clean and physically safe environment. </a:t>
            </a:r>
          </a:p>
          <a:p>
            <a:pPr marL="466725" indent="-466725">
              <a:buFont typeface="Wingdings" pitchFamily="2" charset="2"/>
              <a:buChar char="Ø"/>
            </a:pPr>
            <a:r>
              <a:rPr lang="en-US">
                <a:latin typeface="+mj-lt"/>
              </a:rPr>
              <a:t>Every resident has the right to keep their presence at the shelter CONFIDENTIAL.</a:t>
            </a:r>
          </a:p>
          <a:p>
            <a:pPr marL="466725" indent="-466725">
              <a:buFont typeface="Wingdings" pitchFamily="2" charset="2"/>
              <a:buChar char="Ø"/>
            </a:pPr>
            <a:r>
              <a:rPr lang="en-US">
                <a:latin typeface="+mj-lt"/>
              </a:rPr>
              <a:t>Every resident has the right to reside in a program that works for them.</a:t>
            </a:r>
          </a:p>
          <a:p>
            <a:pPr marL="466725" indent="-466725">
              <a:buFont typeface="Wingdings" pitchFamily="2" charset="2"/>
              <a:buChar char="Ø"/>
            </a:pPr>
            <a:endParaRPr lang="en-US">
              <a:latin typeface="+mj-lt"/>
            </a:endParaRPr>
          </a:p>
        </p:txBody>
      </p:sp>
      <p:sp>
        <p:nvSpPr>
          <p:cNvPr id="5" name="Slide Number Placeholder 4">
            <a:extLst>
              <a:ext uri="{FF2B5EF4-FFF2-40B4-BE49-F238E27FC236}">
                <a16:creationId xmlns:a16="http://schemas.microsoft.com/office/drawing/2014/main" id="{C23C6F3A-296C-AD4B-9746-F7EEDB238E70}"/>
              </a:ext>
            </a:extLst>
          </p:cNvPr>
          <p:cNvSpPr>
            <a:spLocks noGrp="1"/>
          </p:cNvSpPr>
          <p:nvPr>
            <p:ph type="sldNum" sz="quarter" idx="12"/>
          </p:nvPr>
        </p:nvSpPr>
        <p:spPr/>
        <p:txBody>
          <a:bodyPr/>
          <a:lstStyle/>
          <a:p>
            <a:fld id="{4FAB73BC-B049-4115-A692-8D63A059BFB8}" type="slidenum">
              <a:rPr lang="en-US" smtClean="0"/>
              <a:t>20</a:t>
            </a:fld>
            <a:endParaRPr lang="en-US"/>
          </a:p>
        </p:txBody>
      </p:sp>
      <p:sp>
        <p:nvSpPr>
          <p:cNvPr id="6" name="TextBox 5">
            <a:extLst>
              <a:ext uri="{FF2B5EF4-FFF2-40B4-BE49-F238E27FC236}">
                <a16:creationId xmlns:a16="http://schemas.microsoft.com/office/drawing/2014/main" id="{6ED8644C-952B-2D4A-B15C-5ECF68303D59}"/>
              </a:ext>
            </a:extLst>
          </p:cNvPr>
          <p:cNvSpPr txBox="1"/>
          <p:nvPr/>
        </p:nvSpPr>
        <p:spPr>
          <a:xfrm>
            <a:off x="870154" y="5958348"/>
            <a:ext cx="4557251" cy="553998"/>
          </a:xfrm>
          <a:prstGeom prst="rect">
            <a:avLst/>
          </a:prstGeom>
          <a:noFill/>
        </p:spPr>
        <p:txBody>
          <a:bodyPr wrap="square" rtlCol="0">
            <a:spAutoFit/>
          </a:bodyPr>
          <a:lstStyle/>
          <a:p>
            <a:r>
              <a:rPr lang="en-US" sz="1000">
                <a:latin typeface="+mj-lt"/>
              </a:rPr>
              <a:t>Excerpt from: </a:t>
            </a:r>
          </a:p>
          <a:p>
            <a:r>
              <a:rPr lang="en-US" sz="1000">
                <a:latin typeface="+mj-lt"/>
              </a:rPr>
              <a:t>Model Rights and Responsibilities final for Shelters</a:t>
            </a:r>
          </a:p>
          <a:p>
            <a:r>
              <a:rPr lang="en-US" sz="1000">
                <a:latin typeface="+mj-lt"/>
              </a:rPr>
              <a:t>Washington State Coalition Against Domestic Violence</a:t>
            </a:r>
          </a:p>
        </p:txBody>
      </p:sp>
    </p:spTree>
    <p:extLst>
      <p:ext uri="{BB962C8B-B14F-4D97-AF65-F5344CB8AC3E}">
        <p14:creationId xmlns:p14="http://schemas.microsoft.com/office/powerpoint/2010/main" val="3088542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C875-DBF8-E241-B453-71F63B7AB21A}"/>
              </a:ext>
            </a:extLst>
          </p:cNvPr>
          <p:cNvSpPr>
            <a:spLocks noGrp="1"/>
          </p:cNvSpPr>
          <p:nvPr>
            <p:ph type="title"/>
          </p:nvPr>
        </p:nvSpPr>
        <p:spPr/>
        <p:txBody>
          <a:bodyPr/>
          <a:lstStyle/>
          <a:p>
            <a:r>
              <a:rPr lang="en-US">
                <a:solidFill>
                  <a:srgbClr val="C00000"/>
                </a:solidFill>
              </a:rPr>
              <a:t>The shelter program </a:t>
            </a:r>
            <a:r>
              <a:rPr lang="en-US" u="sng">
                <a:solidFill>
                  <a:srgbClr val="C00000"/>
                </a:solidFill>
              </a:rPr>
              <a:t>may</a:t>
            </a:r>
            <a:r>
              <a:rPr lang="en-US">
                <a:solidFill>
                  <a:srgbClr val="C00000"/>
                </a:solidFill>
              </a:rPr>
              <a:t> ask a resident to leave if any of the following occurs:</a:t>
            </a:r>
          </a:p>
        </p:txBody>
      </p:sp>
      <p:sp>
        <p:nvSpPr>
          <p:cNvPr id="3" name="Content Placeholder 2">
            <a:extLst>
              <a:ext uri="{FF2B5EF4-FFF2-40B4-BE49-F238E27FC236}">
                <a16:creationId xmlns:a16="http://schemas.microsoft.com/office/drawing/2014/main" id="{3A148AAB-4B90-EE4B-AE5C-768CCE7DA845}"/>
              </a:ext>
            </a:extLst>
          </p:cNvPr>
          <p:cNvSpPr>
            <a:spLocks noGrp="1"/>
          </p:cNvSpPr>
          <p:nvPr>
            <p:ph idx="1"/>
          </p:nvPr>
        </p:nvSpPr>
        <p:spPr>
          <a:xfrm>
            <a:off x="1024128" y="2084832"/>
            <a:ext cx="9720071" cy="4224528"/>
          </a:xfrm>
        </p:spPr>
        <p:txBody>
          <a:bodyPr>
            <a:normAutofit lnSpcReduction="10000"/>
          </a:bodyPr>
          <a:lstStyle/>
          <a:p>
            <a:pPr marL="466725" indent="-466725">
              <a:buFont typeface="Wingdings" pitchFamily="2" charset="2"/>
              <a:buChar char="Ø"/>
            </a:pPr>
            <a:r>
              <a:rPr lang="en-US" sz="2800">
                <a:latin typeface="+mj-lt"/>
              </a:rPr>
              <a:t>Violence or threats of violence towards staff or other residents.</a:t>
            </a:r>
          </a:p>
          <a:p>
            <a:pPr marL="466725" indent="-466725">
              <a:buFont typeface="Wingdings" pitchFamily="2" charset="2"/>
              <a:buChar char="Ø"/>
            </a:pPr>
            <a:r>
              <a:rPr lang="en-US" sz="2800">
                <a:latin typeface="+mj-lt"/>
              </a:rPr>
              <a:t>Bringing alcohol or illegal drugs into the shelter.</a:t>
            </a:r>
          </a:p>
          <a:p>
            <a:pPr marL="466725" indent="-466725">
              <a:buFont typeface="Wingdings" pitchFamily="2" charset="2"/>
              <a:buChar char="Ø"/>
            </a:pPr>
            <a:r>
              <a:rPr lang="en-US" sz="2800">
                <a:latin typeface="+mj-lt"/>
              </a:rPr>
              <a:t>Breaking another resident’s confidentiality.</a:t>
            </a:r>
          </a:p>
          <a:p>
            <a:pPr marL="466725" indent="-466725">
              <a:buFont typeface="Wingdings" pitchFamily="2" charset="2"/>
              <a:buChar char="Ø"/>
            </a:pPr>
            <a:r>
              <a:rPr lang="en-US" sz="2800">
                <a:latin typeface="+mj-lt"/>
              </a:rPr>
              <a:t>Bring your abuser to the shelter.</a:t>
            </a:r>
          </a:p>
          <a:p>
            <a:pPr marL="466725" indent="-466725">
              <a:buFont typeface="Wingdings" pitchFamily="2" charset="2"/>
              <a:buChar char="Ø"/>
            </a:pPr>
            <a:endParaRPr lang="en-US" sz="2800">
              <a:latin typeface="+mj-lt"/>
            </a:endParaRPr>
          </a:p>
          <a:p>
            <a:pPr marL="0" indent="0">
              <a:buNone/>
            </a:pPr>
            <a:r>
              <a:rPr lang="en-US" sz="2800">
                <a:latin typeface="+mj-lt"/>
              </a:rPr>
              <a:t>Trouble with the other responsibilities that relate to communal living, the staff should work with the residents individually and through in house-meetings to create a plan that works with the individual resident as well as the others to facilitates harmonious group living. </a:t>
            </a:r>
          </a:p>
        </p:txBody>
      </p:sp>
      <p:sp>
        <p:nvSpPr>
          <p:cNvPr id="4" name="Slide Number Placeholder 3">
            <a:extLst>
              <a:ext uri="{FF2B5EF4-FFF2-40B4-BE49-F238E27FC236}">
                <a16:creationId xmlns:a16="http://schemas.microsoft.com/office/drawing/2014/main" id="{5DD1CF87-37DF-5143-8FB0-C80E07B9A098}"/>
              </a:ext>
            </a:extLst>
          </p:cNvPr>
          <p:cNvSpPr>
            <a:spLocks noGrp="1"/>
          </p:cNvSpPr>
          <p:nvPr>
            <p:ph type="sldNum" sz="quarter" idx="12"/>
          </p:nvPr>
        </p:nvSpPr>
        <p:spPr/>
        <p:txBody>
          <a:bodyPr/>
          <a:lstStyle/>
          <a:p>
            <a:fld id="{4FAB73BC-B049-4115-A692-8D63A059BFB8}" type="slidenum">
              <a:rPr lang="en-US" smtClean="0"/>
              <a:t>21</a:t>
            </a:fld>
            <a:endParaRPr lang="en-US"/>
          </a:p>
        </p:txBody>
      </p:sp>
      <p:sp>
        <p:nvSpPr>
          <p:cNvPr id="5" name="TextBox 4">
            <a:extLst>
              <a:ext uri="{FF2B5EF4-FFF2-40B4-BE49-F238E27FC236}">
                <a16:creationId xmlns:a16="http://schemas.microsoft.com/office/drawing/2014/main" id="{00E75D80-F8CD-F84F-BB39-2ACAAF398F53}"/>
              </a:ext>
            </a:extLst>
          </p:cNvPr>
          <p:cNvSpPr txBox="1"/>
          <p:nvPr/>
        </p:nvSpPr>
        <p:spPr>
          <a:xfrm>
            <a:off x="7949381" y="6002594"/>
            <a:ext cx="3878826" cy="553998"/>
          </a:xfrm>
          <a:prstGeom prst="rect">
            <a:avLst/>
          </a:prstGeom>
          <a:noFill/>
        </p:spPr>
        <p:txBody>
          <a:bodyPr wrap="square" rtlCol="0">
            <a:spAutoFit/>
          </a:bodyPr>
          <a:lstStyle/>
          <a:p>
            <a:r>
              <a:rPr lang="en-US" sz="1000">
                <a:latin typeface="+mj-lt"/>
              </a:rPr>
              <a:t>Excerpt from: </a:t>
            </a:r>
          </a:p>
          <a:p>
            <a:r>
              <a:rPr lang="en-US" sz="1000">
                <a:latin typeface="+mj-lt"/>
              </a:rPr>
              <a:t>Model Rights and Responsibilities final for Shelters</a:t>
            </a:r>
          </a:p>
          <a:p>
            <a:r>
              <a:rPr lang="en-US" sz="1000">
                <a:latin typeface="+mj-lt"/>
              </a:rPr>
              <a:t>Washington State Coalition Against Domestic Violence</a:t>
            </a:r>
          </a:p>
        </p:txBody>
      </p:sp>
    </p:spTree>
    <p:extLst>
      <p:ext uri="{BB962C8B-B14F-4D97-AF65-F5344CB8AC3E}">
        <p14:creationId xmlns:p14="http://schemas.microsoft.com/office/powerpoint/2010/main" val="188868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153342-A75E-4E55-915A-09F288FE63C3}"/>
              </a:ext>
            </a:extLst>
          </p:cNvPr>
          <p:cNvSpPr/>
          <p:nvPr/>
        </p:nvSpPr>
        <p:spPr>
          <a:xfrm>
            <a:off x="0" y="1"/>
            <a:ext cx="12192000" cy="462619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2383770" y="5205053"/>
            <a:ext cx="9720072" cy="1122587"/>
          </a:xfrm>
        </p:spPr>
        <p:txBody>
          <a:bodyPr>
            <a:normAutofit/>
          </a:bodyPr>
          <a:lstStyle/>
          <a:p>
            <a:pPr algn="ctr"/>
            <a:r>
              <a:rPr lang="en-US" sz="6600" b="1" spc="50" dirty="0">
                <a:ln w="12700" cmpd="sng">
                  <a:noFill/>
                  <a:prstDash val="solid"/>
                </a:ln>
                <a:solidFill>
                  <a:srgbClr val="C00000"/>
                </a:solidFill>
                <a:effectLst/>
              </a:rPr>
              <a:t>Recovery takes time</a:t>
            </a:r>
          </a:p>
        </p:txBody>
      </p:sp>
      <p:sp>
        <p:nvSpPr>
          <p:cNvPr id="4" name="Content Placeholder 3">
            <a:extLst>
              <a:ext uri="{FF2B5EF4-FFF2-40B4-BE49-F238E27FC236}">
                <a16:creationId xmlns:a16="http://schemas.microsoft.com/office/drawing/2014/main" id="{D1B40764-DC26-0F4B-8F83-BEC716D4AFA3}"/>
              </a:ext>
            </a:extLst>
          </p:cNvPr>
          <p:cNvSpPr>
            <a:spLocks noGrp="1"/>
          </p:cNvSpPr>
          <p:nvPr>
            <p:ph sz="half" idx="1"/>
          </p:nvPr>
        </p:nvSpPr>
        <p:spPr>
          <a:xfrm>
            <a:off x="753011" y="1758137"/>
            <a:ext cx="3971389" cy="2737663"/>
          </a:xfrm>
        </p:spPr>
        <p:txBody>
          <a:bodyPr>
            <a:normAutofit fontScale="92500" lnSpcReduction="20000"/>
          </a:bodyPr>
          <a:lstStyle/>
          <a:p>
            <a:pPr marL="466725" indent="-466725" algn="just">
              <a:lnSpc>
                <a:spcPct val="150000"/>
              </a:lnSpc>
              <a:spcBef>
                <a:spcPct val="20000"/>
              </a:spcBef>
              <a:buClr>
                <a:schemeClr val="tx1"/>
              </a:buClr>
              <a:buSzPct val="90000"/>
              <a:buFont typeface="Arial"/>
              <a:buChar char="•"/>
            </a:pPr>
            <a:r>
              <a:rPr lang="en-US" sz="3000" dirty="0">
                <a:latin typeface="+mj-lt"/>
              </a:rPr>
              <a:t>Anger, Fear, and Sadness</a:t>
            </a:r>
          </a:p>
          <a:p>
            <a:pPr marL="466725" indent="-466725" algn="just">
              <a:lnSpc>
                <a:spcPct val="150000"/>
              </a:lnSpc>
              <a:spcBef>
                <a:spcPct val="20000"/>
              </a:spcBef>
              <a:buClr>
                <a:schemeClr val="tx1"/>
              </a:buClr>
              <a:buSzPct val="90000"/>
              <a:buFont typeface="Arial"/>
              <a:buChar char="•"/>
            </a:pPr>
            <a:r>
              <a:rPr lang="en-US" sz="3000" dirty="0">
                <a:latin typeface="+mj-lt"/>
              </a:rPr>
              <a:t>Denial</a:t>
            </a:r>
          </a:p>
          <a:p>
            <a:pPr marL="466725" indent="-466725" algn="just">
              <a:lnSpc>
                <a:spcPct val="150000"/>
              </a:lnSpc>
              <a:spcBef>
                <a:spcPct val="20000"/>
              </a:spcBef>
              <a:buClr>
                <a:schemeClr val="tx1"/>
              </a:buClr>
              <a:buSzPct val="90000"/>
              <a:buFont typeface="Arial"/>
              <a:buChar char="•"/>
            </a:pPr>
            <a:r>
              <a:rPr lang="en-US" sz="3000" dirty="0">
                <a:latin typeface="+mj-lt"/>
              </a:rPr>
              <a:t>Working through fears</a:t>
            </a:r>
          </a:p>
          <a:p>
            <a:pPr marL="466725" indent="-466725" algn="just">
              <a:lnSpc>
                <a:spcPct val="150000"/>
              </a:lnSpc>
              <a:spcBef>
                <a:spcPct val="20000"/>
              </a:spcBef>
              <a:buClr>
                <a:schemeClr val="tx1"/>
              </a:buClr>
              <a:buSzPct val="90000"/>
              <a:buFont typeface="Arial"/>
              <a:buChar char="•"/>
            </a:pPr>
            <a:r>
              <a:rPr lang="en-US" sz="3000" dirty="0">
                <a:latin typeface="+mj-lt"/>
              </a:rPr>
              <a:t>Growth</a:t>
            </a:r>
          </a:p>
          <a:p>
            <a:endParaRPr lang="en-US" sz="2400" dirty="0">
              <a:latin typeface="+mj-lt"/>
            </a:endParaRPr>
          </a:p>
        </p:txBody>
      </p:sp>
      <p:sp>
        <p:nvSpPr>
          <p:cNvPr id="6" name="Content Placeholder 5">
            <a:extLst>
              <a:ext uri="{FF2B5EF4-FFF2-40B4-BE49-F238E27FC236}">
                <a16:creationId xmlns:a16="http://schemas.microsoft.com/office/drawing/2014/main" id="{14D5498A-01A6-194D-950E-4995B9BBE956}"/>
              </a:ext>
            </a:extLst>
          </p:cNvPr>
          <p:cNvSpPr>
            <a:spLocks noGrp="1"/>
          </p:cNvSpPr>
          <p:nvPr>
            <p:ph sz="half" idx="2"/>
          </p:nvPr>
        </p:nvSpPr>
        <p:spPr>
          <a:xfrm>
            <a:off x="4876800" y="1955521"/>
            <a:ext cx="6755814" cy="2787318"/>
          </a:xfrm>
        </p:spPr>
        <p:txBody>
          <a:bodyPr>
            <a:normAutofit fontScale="92500" lnSpcReduction="20000"/>
          </a:bodyPr>
          <a:lstStyle/>
          <a:p>
            <a:r>
              <a:rPr lang="en-US" sz="3000" dirty="0">
                <a:latin typeface="+mj-lt"/>
              </a:rPr>
              <a:t>When developing a shelter, the need to create an environment of a community of women helping one another, respecting one another is very important. To remember that each person comes in with their own stories, their own lifestyles, histories and have their own way of healing, regaining their sense of personal empowerment, and that we all must respect the differences and even embrace them</a:t>
            </a:r>
            <a:r>
              <a:rPr lang="en-US" sz="2400" dirty="0">
                <a:latin typeface="+mj-lt"/>
              </a:rPr>
              <a:t>. </a:t>
            </a:r>
          </a:p>
        </p:txBody>
      </p:sp>
      <p:sp>
        <p:nvSpPr>
          <p:cNvPr id="2" name="Slide Number Placeholder 1"/>
          <p:cNvSpPr>
            <a:spLocks noGrp="1"/>
          </p:cNvSpPr>
          <p:nvPr>
            <p:ph type="sldNum" sz="quarter" idx="12"/>
          </p:nvPr>
        </p:nvSpPr>
        <p:spPr/>
        <p:txBody>
          <a:bodyPr/>
          <a:lstStyle/>
          <a:p>
            <a:fld id="{4FAB73BC-B049-4115-A692-8D63A059BFB8}" type="slidenum">
              <a:rPr lang="en-US" sz="2000" smtClean="0"/>
              <a:t>22</a:t>
            </a:fld>
            <a:endParaRPr lang="en-US" sz="2000"/>
          </a:p>
        </p:txBody>
      </p:sp>
      <p:sp>
        <p:nvSpPr>
          <p:cNvPr id="7" name="Rectangle 4"/>
          <p:cNvSpPr>
            <a:spLocks noChangeArrowheads="1"/>
          </p:cNvSpPr>
          <p:nvPr/>
        </p:nvSpPr>
        <p:spPr bwMode="auto">
          <a:xfrm>
            <a:off x="753012" y="381541"/>
            <a:ext cx="10472616" cy="1295858"/>
          </a:xfrm>
          <a:prstGeom prst="rect">
            <a:avLst/>
          </a:prstGeom>
          <a:noFill/>
          <a:ln>
            <a:noFill/>
          </a:ln>
          <a:effectLst/>
        </p:spPr>
        <p:txBody>
          <a:bodyPr/>
          <a:lstStyle/>
          <a:p>
            <a:pPr marL="14288" indent="-14288" algn="ctr">
              <a:spcBef>
                <a:spcPct val="20000"/>
              </a:spcBef>
              <a:buSzPct val="90000"/>
            </a:pPr>
            <a:r>
              <a:rPr lang="en-US" sz="2800" dirty="0">
                <a:latin typeface="+mj-lt"/>
              </a:rPr>
              <a:t>Survivors of violence usually recover in stages. They may go through the stages in any order and may repeat stages before transformation is complete. These issues may follow them as they work through being in shelter. </a:t>
            </a:r>
          </a:p>
        </p:txBody>
      </p:sp>
      <p:pic>
        <p:nvPicPr>
          <p:cNvPr id="8" name="Picture 7">
            <a:extLst>
              <a:ext uri="{FF2B5EF4-FFF2-40B4-BE49-F238E27FC236}">
                <a16:creationId xmlns:a16="http://schemas.microsoft.com/office/drawing/2014/main" id="{9D4FE6F9-6670-4433-8A7E-DF195440E7F8}"/>
              </a:ext>
            </a:extLst>
          </p:cNvPr>
          <p:cNvPicPr>
            <a:picLocks noChangeAspect="1"/>
          </p:cNvPicPr>
          <p:nvPr/>
        </p:nvPicPr>
        <p:blipFill>
          <a:blip r:embed="rId3"/>
          <a:stretch>
            <a:fillRect/>
          </a:stretch>
        </p:blipFill>
        <p:spPr>
          <a:xfrm>
            <a:off x="88158" y="4706931"/>
            <a:ext cx="2140234" cy="2118832"/>
          </a:xfrm>
          <a:prstGeom prst="rect">
            <a:avLst/>
          </a:prstGeom>
        </p:spPr>
      </p:pic>
    </p:spTree>
    <p:extLst>
      <p:ext uri="{BB962C8B-B14F-4D97-AF65-F5344CB8AC3E}">
        <p14:creationId xmlns:p14="http://schemas.microsoft.com/office/powerpoint/2010/main" val="64549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6E72E5-D47D-4026-BA0A-E1FE82219319}"/>
              </a:ext>
            </a:extLst>
          </p:cNvPr>
          <p:cNvSpPr/>
          <p:nvPr/>
        </p:nvSpPr>
        <p:spPr>
          <a:xfrm>
            <a:off x="0" y="-1"/>
            <a:ext cx="12191999" cy="463061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762000" y="5287561"/>
            <a:ext cx="7311959" cy="1042901"/>
          </a:xfrm>
        </p:spPr>
        <p:txBody>
          <a:bodyPr>
            <a:normAutofit/>
          </a:bodyPr>
          <a:lstStyle/>
          <a:p>
            <a:pPr algn="ctr"/>
            <a:r>
              <a:rPr lang="en-US" sz="4000" b="1">
                <a:solidFill>
                  <a:srgbClr val="C00000"/>
                </a:solidFill>
              </a:rPr>
              <a:t>Benefits of Native Shelters</a:t>
            </a:r>
          </a:p>
        </p:txBody>
      </p:sp>
      <p:sp>
        <p:nvSpPr>
          <p:cNvPr id="7" name="Rectangle 6"/>
          <p:cNvSpPr/>
          <p:nvPr/>
        </p:nvSpPr>
        <p:spPr>
          <a:xfrm>
            <a:off x="1055077" y="527538"/>
            <a:ext cx="9945077" cy="3803926"/>
          </a:xfrm>
          <a:prstGeom prst="rect">
            <a:avLst/>
          </a:prstGeom>
          <a:noFill/>
        </p:spPr>
        <p:txBody>
          <a:bodyPr wrap="square">
            <a:spAutoFit/>
          </a:bodyPr>
          <a:lstStyle/>
          <a:p>
            <a:pPr>
              <a:lnSpc>
                <a:spcPct val="150000"/>
              </a:lnSpc>
            </a:pPr>
            <a:r>
              <a:rPr lang="en-US" sz="2800">
                <a:latin typeface="+mj-lt"/>
              </a:rPr>
              <a:t>We can develop services specific to the Native culture</a:t>
            </a:r>
          </a:p>
          <a:p>
            <a:pPr marL="457200" indent="-457200">
              <a:lnSpc>
                <a:spcPct val="150000"/>
              </a:lnSpc>
              <a:buFont typeface="Arial"/>
              <a:buChar char="•"/>
            </a:pPr>
            <a:r>
              <a:rPr lang="en-US" sz="2800">
                <a:latin typeface="+mj-lt"/>
              </a:rPr>
              <a:t>Heal &amp; restore cultural, traditional and spiritual ways</a:t>
            </a:r>
          </a:p>
          <a:p>
            <a:pPr marL="457200" indent="-457200">
              <a:lnSpc>
                <a:spcPct val="150000"/>
              </a:lnSpc>
              <a:buFont typeface="Arial"/>
              <a:buChar char="•"/>
            </a:pPr>
            <a:r>
              <a:rPr lang="en-US" sz="2800">
                <a:latin typeface="+mj-lt"/>
              </a:rPr>
              <a:t>Life-skills</a:t>
            </a:r>
          </a:p>
          <a:p>
            <a:pPr marL="457200" indent="-457200">
              <a:lnSpc>
                <a:spcPct val="150000"/>
              </a:lnSpc>
              <a:buFont typeface="Arial"/>
              <a:buChar char="•"/>
            </a:pPr>
            <a:r>
              <a:rPr lang="en-US" sz="2800">
                <a:latin typeface="+mj-lt"/>
              </a:rPr>
              <a:t>Establish a sense of protection, safety, and empowerment</a:t>
            </a:r>
          </a:p>
          <a:p>
            <a:pPr marL="457200" indent="-457200">
              <a:lnSpc>
                <a:spcPct val="150000"/>
              </a:lnSpc>
              <a:buFont typeface="Arial"/>
              <a:buChar char="•"/>
            </a:pPr>
            <a:r>
              <a:rPr lang="en-US" sz="2800">
                <a:latin typeface="+mj-lt"/>
              </a:rPr>
              <a:t>Teach them to live lives of their own</a:t>
            </a:r>
          </a:p>
          <a:p>
            <a:pPr>
              <a:lnSpc>
                <a:spcPct val="120000"/>
              </a:lnSpc>
            </a:pPr>
            <a:endParaRPr lang="en-US" sz="2800"/>
          </a:p>
        </p:txBody>
      </p:sp>
      <p:pic>
        <p:nvPicPr>
          <p:cNvPr id="8" name="Picture 7">
            <a:extLst>
              <a:ext uri="{FF2B5EF4-FFF2-40B4-BE49-F238E27FC236}">
                <a16:creationId xmlns:a16="http://schemas.microsoft.com/office/drawing/2014/main" id="{02148CEF-7D12-4118-B3D5-F6573F0159B4}"/>
              </a:ext>
            </a:extLst>
          </p:cNvPr>
          <p:cNvPicPr>
            <a:picLocks noChangeAspect="1"/>
          </p:cNvPicPr>
          <p:nvPr/>
        </p:nvPicPr>
        <p:blipFill>
          <a:blip r:embed="rId3"/>
          <a:stretch>
            <a:fillRect/>
          </a:stretch>
        </p:blipFill>
        <p:spPr>
          <a:xfrm>
            <a:off x="9129282" y="4733807"/>
            <a:ext cx="2031533" cy="2011217"/>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z="2000" smtClean="0"/>
              <a:t>23</a:t>
            </a:fld>
            <a:endParaRPr lang="en-US" sz="2000"/>
          </a:p>
        </p:txBody>
      </p:sp>
    </p:spTree>
    <p:extLst>
      <p:ext uri="{BB962C8B-B14F-4D97-AF65-F5344CB8AC3E}">
        <p14:creationId xmlns:p14="http://schemas.microsoft.com/office/powerpoint/2010/main" val="81077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F346-FAFA-AE4B-872D-AE61B1D1D807}"/>
              </a:ext>
            </a:extLst>
          </p:cNvPr>
          <p:cNvSpPr>
            <a:spLocks noGrp="1"/>
          </p:cNvSpPr>
          <p:nvPr>
            <p:ph type="title"/>
          </p:nvPr>
        </p:nvSpPr>
        <p:spPr>
          <a:xfrm>
            <a:off x="1024128" y="152400"/>
            <a:ext cx="9720072" cy="396240"/>
          </a:xfrm>
        </p:spPr>
        <p:txBody>
          <a:bodyPr>
            <a:noAutofit/>
          </a:bodyPr>
          <a:lstStyle/>
          <a:p>
            <a:pPr algn="ctr"/>
            <a:r>
              <a:rPr lang="en-US" sz="2000"/>
              <a:t>List of Resources</a:t>
            </a:r>
          </a:p>
        </p:txBody>
      </p:sp>
      <p:sp>
        <p:nvSpPr>
          <p:cNvPr id="3" name="Content Placeholder 2">
            <a:extLst>
              <a:ext uri="{FF2B5EF4-FFF2-40B4-BE49-F238E27FC236}">
                <a16:creationId xmlns:a16="http://schemas.microsoft.com/office/drawing/2014/main" id="{B54A3260-3C32-D144-88BA-B741087E65D1}"/>
              </a:ext>
            </a:extLst>
          </p:cNvPr>
          <p:cNvSpPr>
            <a:spLocks noGrp="1"/>
          </p:cNvSpPr>
          <p:nvPr>
            <p:ph idx="1"/>
          </p:nvPr>
        </p:nvSpPr>
        <p:spPr>
          <a:xfrm>
            <a:off x="1024128" y="548640"/>
            <a:ext cx="9720071" cy="5760720"/>
          </a:xfrm>
        </p:spPr>
        <p:txBody>
          <a:bodyPr>
            <a:noAutofit/>
          </a:bodyPr>
          <a:lstStyle/>
          <a:p>
            <a:r>
              <a:rPr lang="en-US" sz="1050"/>
              <a:t>1. </a:t>
            </a:r>
            <a:r>
              <a:rPr lang="en-US" sz="1050" u="sng">
                <a:hlinkClick r:id="rId3"/>
              </a:rPr>
              <a:t>https://pathssk.org/wp-content/uploads/2017/02/EmergencyShelterPolicies_201307_v1_SECURE.pdf</a:t>
            </a:r>
            <a:r>
              <a:rPr lang="en-US" sz="1050"/>
              <a:t> </a:t>
            </a:r>
          </a:p>
          <a:p>
            <a:r>
              <a:rPr lang="en-US" sz="1050"/>
              <a:t>2. </a:t>
            </a:r>
            <a:r>
              <a:rPr lang="en-US" sz="1050" u="sng">
                <a:hlinkClick r:id="rId4"/>
              </a:rPr>
              <a:t>http://www.salvationarmytexas.org/wp-content/uploads/2017/04/Ops-Manual-SANG.pdf</a:t>
            </a:r>
            <a:endParaRPr lang="en-US" sz="1050"/>
          </a:p>
          <a:p>
            <a:r>
              <a:rPr lang="en-US" sz="1050"/>
              <a:t>3. </a:t>
            </a:r>
            <a:r>
              <a:rPr lang="en-US" sz="1050" u="sng">
                <a:hlinkClick r:id="rId5"/>
              </a:rPr>
              <a:t>https://endhomelessness.org/changing-punitive-shelter-rules-simple-community-expectations/</a:t>
            </a:r>
            <a:endParaRPr lang="en-US" sz="1050"/>
          </a:p>
          <a:p>
            <a:r>
              <a:rPr lang="en-US" sz="1050"/>
              <a:t> </a:t>
            </a:r>
            <a:r>
              <a:rPr lang="en-US" sz="1050" u="sng">
                <a:hlinkClick r:id="rId6"/>
              </a:rPr>
              <a:t>https://endhomelessness.org/event/webinar-frequently-asked-questions-shelter-learning-series/</a:t>
            </a:r>
            <a:endParaRPr lang="en-US" sz="1050"/>
          </a:p>
          <a:p>
            <a:r>
              <a:rPr lang="en-US" sz="1050"/>
              <a:t> </a:t>
            </a:r>
            <a:r>
              <a:rPr lang="en-US" sz="1050" u="sng">
                <a:hlinkClick r:id="rId7"/>
              </a:rPr>
              <a:t>https://endhomelessness.org/resource/emergency-shelter/</a:t>
            </a:r>
            <a:endParaRPr lang="en-US" sz="1050"/>
          </a:p>
          <a:p>
            <a:r>
              <a:rPr lang="en-US" sz="1050"/>
              <a:t> 4. </a:t>
            </a:r>
            <a:r>
              <a:rPr lang="en-US" sz="1050" u="sng">
                <a:hlinkClick r:id="rId8"/>
              </a:rPr>
              <a:t>http://www.opendoorshelter.org/wp-content/uploads/NORW_ResidentHandbook.pdf</a:t>
            </a:r>
            <a:endParaRPr lang="en-US" sz="1050"/>
          </a:p>
          <a:p>
            <a:r>
              <a:rPr lang="en-US" sz="1050"/>
              <a:t> 5. </a:t>
            </a:r>
            <a:r>
              <a:rPr lang="en-US" sz="1050" u="sng">
                <a:hlinkClick r:id="rId9"/>
              </a:rPr>
              <a:t>https://diginole.lib.fsu.edu/islandora/object/fsu:253132/datastream/PDF/view</a:t>
            </a:r>
            <a:endParaRPr lang="en-US" sz="1050"/>
          </a:p>
          <a:p>
            <a:r>
              <a:rPr lang="en-US" sz="1050"/>
              <a:t> 6. </a:t>
            </a:r>
            <a:r>
              <a:rPr lang="en-US" sz="1050" u="sng">
                <a:hlinkClick r:id="rId10"/>
              </a:rPr>
              <a:t>https://www.endvawnow.org/en/articles/1384-staffing-and-management.html</a:t>
            </a:r>
            <a:endParaRPr lang="en-US" sz="1050"/>
          </a:p>
          <a:p>
            <a:r>
              <a:rPr lang="en-US" sz="1050"/>
              <a:t> 7. </a:t>
            </a:r>
            <a:r>
              <a:rPr lang="en-US" sz="1050" u="sng">
                <a:hlinkClick r:id="rId11"/>
              </a:rPr>
              <a:t>https://www.futureswithoutviolence.org/userfiles/file/HealthCare/Promising%20Practices%20Report%20-%20Online%20version.PDF</a:t>
            </a:r>
            <a:endParaRPr lang="en-US" sz="1050"/>
          </a:p>
          <a:p>
            <a:r>
              <a:rPr lang="en-US" sz="1050"/>
              <a:t> 8. </a:t>
            </a:r>
            <a:r>
              <a:rPr lang="en-US" sz="1050" u="sng">
                <a:hlinkClick r:id="rId12"/>
              </a:rPr>
              <a:t>http://www.tribaljustice.org/places/domestic-violence-sexual-assault/community-domestic-violence-advocacy-program/</a:t>
            </a:r>
            <a:endParaRPr lang="en-US" sz="1050"/>
          </a:p>
          <a:p>
            <a:r>
              <a:rPr lang="en-US" sz="1050"/>
              <a:t> 9. </a:t>
            </a:r>
            <a:r>
              <a:rPr lang="en-US" sz="1050" u="sng">
                <a:hlinkClick r:id="rId13"/>
              </a:rPr>
              <a:t>https://www.nmcadv.org/wp-content/uploads/2015/07/Confidentiality-Manual-Part-II-Final-.pdf</a:t>
            </a:r>
            <a:endParaRPr lang="en-US" sz="1050"/>
          </a:p>
          <a:p>
            <a:r>
              <a:rPr lang="en-US" sz="1050"/>
              <a:t> 10. </a:t>
            </a:r>
            <a:r>
              <a:rPr lang="en-US" sz="1050" u="sng">
                <a:hlinkClick r:id="rId14"/>
              </a:rPr>
              <a:t>https://www.ncjrs.gov/pdffiles1/nij/grants/225025.pdf</a:t>
            </a:r>
            <a:endParaRPr lang="en-US" sz="1050"/>
          </a:p>
          <a:p>
            <a:r>
              <a:rPr lang="en-US" sz="1050"/>
              <a:t> 11. </a:t>
            </a:r>
            <a:r>
              <a:rPr lang="en-US" sz="1050" u="sng">
                <a:hlinkClick r:id="rId15"/>
              </a:rPr>
              <a:t>https://vawnet.org/sc/shelter-rules-and-structure</a:t>
            </a:r>
            <a:endParaRPr lang="en-US" sz="1050"/>
          </a:p>
          <a:p>
            <a:r>
              <a:rPr lang="en-US" sz="1050"/>
              <a:t> 12. </a:t>
            </a:r>
            <a:r>
              <a:rPr lang="en-US" sz="1050" u="sng">
                <a:hlinkClick r:id="rId16"/>
              </a:rPr>
              <a:t>https://www.domesticshelters.org/articles/housing/rules-vs-rights</a:t>
            </a:r>
            <a:endParaRPr lang="en-US" sz="1050"/>
          </a:p>
          <a:p>
            <a:r>
              <a:rPr lang="en-US" sz="1050"/>
              <a:t> 13. </a:t>
            </a:r>
            <a:r>
              <a:rPr lang="en-US" sz="1050" u="sng">
                <a:hlinkClick r:id="rId17"/>
              </a:rPr>
              <a:t>https://www.researchgate.net/publication/280911845_Living_With_and_Within_the_Rules_of_Domestic_Violence_Shelters</a:t>
            </a:r>
            <a:endParaRPr lang="en-US" sz="1050"/>
          </a:p>
          <a:p>
            <a:r>
              <a:rPr lang="en-US" sz="1050"/>
              <a:t> 14. </a:t>
            </a:r>
            <a:r>
              <a:rPr lang="en-US" sz="1050" u="sng">
                <a:hlinkClick r:id="rId18"/>
              </a:rPr>
              <a:t>http://www.ncdsv.org/images/Best%20Practices%20Manual%20for%20DV%20Prgrms_AZCADV.pdf</a:t>
            </a:r>
            <a:endParaRPr lang="en-US" sz="1050"/>
          </a:p>
          <a:p>
            <a:r>
              <a:rPr lang="en-US" sz="1050"/>
              <a:t> 15. </a:t>
            </a:r>
            <a:r>
              <a:rPr lang="en-US" sz="1050" u="sng">
                <a:hlinkClick r:id="rId19"/>
              </a:rPr>
              <a:t>https://wscadv.org/wp-content/uploads/2015/06/Model-Policy-on-Shelter-Rules.pdf</a:t>
            </a:r>
            <a:endParaRPr lang="en-US" sz="1050"/>
          </a:p>
          <a:p>
            <a:r>
              <a:rPr lang="en-US" sz="1050"/>
              <a:t> DV definitions </a:t>
            </a:r>
            <a:r>
              <a:rPr lang="en-US" sz="1050" u="sng">
                <a:hlinkClick r:id="rId20"/>
              </a:rPr>
              <a:t>http://www.ncdsv.org/images/sample_policy.pdf</a:t>
            </a:r>
            <a:endParaRPr lang="en-US" sz="1050"/>
          </a:p>
          <a:p>
            <a:r>
              <a:rPr lang="en-US" sz="1050"/>
              <a:t> </a:t>
            </a:r>
          </a:p>
          <a:p>
            <a:r>
              <a:rPr lang="en-US" sz="1050"/>
              <a:t> </a:t>
            </a:r>
          </a:p>
          <a:p>
            <a:r>
              <a:rPr lang="en-US" sz="1050"/>
              <a:t> </a:t>
            </a:r>
          </a:p>
          <a:p>
            <a:endParaRPr lang="en-US" sz="1050"/>
          </a:p>
        </p:txBody>
      </p:sp>
      <p:sp>
        <p:nvSpPr>
          <p:cNvPr id="4" name="Slide Number Placeholder 3">
            <a:extLst>
              <a:ext uri="{FF2B5EF4-FFF2-40B4-BE49-F238E27FC236}">
                <a16:creationId xmlns:a16="http://schemas.microsoft.com/office/drawing/2014/main" id="{CF47C5B8-59CF-5D41-B36A-08A728743306}"/>
              </a:ext>
            </a:extLst>
          </p:cNvPr>
          <p:cNvSpPr>
            <a:spLocks noGrp="1"/>
          </p:cNvSpPr>
          <p:nvPr>
            <p:ph type="sldNum" sz="quarter" idx="12"/>
          </p:nvPr>
        </p:nvSpPr>
        <p:spPr/>
        <p:txBody>
          <a:bodyPr/>
          <a:lstStyle/>
          <a:p>
            <a:fld id="{4FAB73BC-B049-4115-A692-8D63A059BFB8}" type="slidenum">
              <a:rPr lang="en-US" smtClean="0"/>
              <a:t>24</a:t>
            </a:fld>
            <a:endParaRPr lang="en-US"/>
          </a:p>
        </p:txBody>
      </p:sp>
    </p:spTree>
    <p:extLst>
      <p:ext uri="{BB962C8B-B14F-4D97-AF65-F5344CB8AC3E}">
        <p14:creationId xmlns:p14="http://schemas.microsoft.com/office/powerpoint/2010/main" val="54886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88AA5CF-D246-4589-A956-D289C8CDEA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5A1CF-7993-47C6-963F-8C818816B6ED}"/>
              </a:ext>
            </a:extLst>
          </p:cNvPr>
          <p:cNvSpPr>
            <a:spLocks noGrp="1"/>
          </p:cNvSpPr>
          <p:nvPr>
            <p:ph type="ctrTitle"/>
          </p:nvPr>
        </p:nvSpPr>
        <p:spPr>
          <a:xfrm>
            <a:off x="5258134" y="2539310"/>
            <a:ext cx="6293689" cy="1753175"/>
          </a:xfrm>
        </p:spPr>
        <p:txBody>
          <a:bodyPr anchor="b">
            <a:normAutofit/>
          </a:bodyPr>
          <a:lstStyle/>
          <a:p>
            <a:pPr algn="ctr">
              <a:lnSpc>
                <a:spcPct val="110000"/>
              </a:lnSpc>
            </a:pPr>
            <a:r>
              <a:rPr lang="en-US" sz="4000">
                <a:solidFill>
                  <a:schemeClr val="tx1"/>
                </a:solidFill>
              </a:rPr>
              <a:t>Wopida tanka-</a:t>
            </a:r>
            <a:br>
              <a:rPr lang="en-US" sz="4000">
                <a:solidFill>
                  <a:schemeClr val="tx1"/>
                </a:solidFill>
              </a:rPr>
            </a:br>
            <a:r>
              <a:rPr lang="en-US" sz="4000">
                <a:solidFill>
                  <a:schemeClr val="tx1"/>
                </a:solidFill>
              </a:rPr>
              <a:t>thank you!</a:t>
            </a:r>
          </a:p>
        </p:txBody>
      </p:sp>
      <p:sp>
        <p:nvSpPr>
          <p:cNvPr id="3" name="Subtitle 2">
            <a:extLst>
              <a:ext uri="{FF2B5EF4-FFF2-40B4-BE49-F238E27FC236}">
                <a16:creationId xmlns:a16="http://schemas.microsoft.com/office/drawing/2014/main" id="{E09599E4-71C7-45EC-B7F5-E17BB12B5B61}"/>
              </a:ext>
            </a:extLst>
          </p:cNvPr>
          <p:cNvSpPr>
            <a:spLocks noGrp="1"/>
          </p:cNvSpPr>
          <p:nvPr>
            <p:ph type="subTitle" idx="1"/>
          </p:nvPr>
        </p:nvSpPr>
        <p:spPr>
          <a:xfrm>
            <a:off x="5264828" y="4457178"/>
            <a:ext cx="6280299" cy="1753175"/>
          </a:xfrm>
        </p:spPr>
        <p:txBody>
          <a:bodyPr anchor="t">
            <a:normAutofit/>
          </a:bodyPr>
          <a:lstStyle/>
          <a:p>
            <a:pPr algn="ctr"/>
            <a:r>
              <a:rPr lang="en-US" sz="3600">
                <a:solidFill>
                  <a:srgbClr val="C00000"/>
                </a:solidFill>
                <a:latin typeface="+mj-lt"/>
              </a:rPr>
              <a:t>Questions?</a:t>
            </a:r>
          </a:p>
        </p:txBody>
      </p:sp>
      <p:pic>
        <p:nvPicPr>
          <p:cNvPr id="5" name="Picture 4">
            <a:extLst>
              <a:ext uri="{FF2B5EF4-FFF2-40B4-BE49-F238E27FC236}">
                <a16:creationId xmlns:a16="http://schemas.microsoft.com/office/drawing/2014/main" id="{02148CEF-7D12-4118-B3D5-F6573F0159B4}"/>
              </a:ext>
            </a:extLst>
          </p:cNvPr>
          <p:cNvPicPr>
            <a:picLocks noChangeAspect="1"/>
          </p:cNvPicPr>
          <p:nvPr/>
        </p:nvPicPr>
        <p:blipFill>
          <a:blip r:embed="rId3"/>
          <a:stretch>
            <a:fillRect/>
          </a:stretch>
        </p:blipFill>
        <p:spPr>
          <a:xfrm>
            <a:off x="633999" y="1442585"/>
            <a:ext cx="3993942" cy="3954002"/>
          </a:xfrm>
          <a:prstGeom prst="rect">
            <a:avLst/>
          </a:prstGeom>
        </p:spPr>
      </p:pic>
      <p:cxnSp>
        <p:nvCxnSpPr>
          <p:cNvPr id="22" name="Straight Connector 21">
            <a:extLst>
              <a:ext uri="{FF2B5EF4-FFF2-40B4-BE49-F238E27FC236}">
                <a16:creationId xmlns:a16="http://schemas.microsoft.com/office/drawing/2014/main" id="{F3AB97EF-4637-4FE7-B571-EF4AC52E225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FAB73BC-B049-4115-A692-8D63A059BFB8}" type="slidenum">
              <a:rPr lang="en-US" sz="2000" smtClean="0"/>
              <a:t>25</a:t>
            </a:fld>
            <a:endParaRPr lang="en-US" sz="2000"/>
          </a:p>
        </p:txBody>
      </p:sp>
    </p:spTree>
    <p:extLst>
      <p:ext uri="{BB962C8B-B14F-4D97-AF65-F5344CB8AC3E}">
        <p14:creationId xmlns:p14="http://schemas.microsoft.com/office/powerpoint/2010/main" val="2214564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197C-9B44-4484-B2EC-933302509A47}"/>
              </a:ext>
            </a:extLst>
          </p:cNvPr>
          <p:cNvSpPr>
            <a:spLocks noGrp="1"/>
          </p:cNvSpPr>
          <p:nvPr>
            <p:ph type="title"/>
          </p:nvPr>
        </p:nvSpPr>
        <p:spPr>
          <a:xfrm>
            <a:off x="844834" y="1162543"/>
            <a:ext cx="9720072" cy="849137"/>
          </a:xfrm>
        </p:spPr>
        <p:txBody>
          <a:bodyPr>
            <a:normAutofit/>
          </a:bodyPr>
          <a:lstStyle/>
          <a:p>
            <a:r>
              <a:rPr lang="en-US" sz="3600">
                <a:solidFill>
                  <a:srgbClr val="C00000"/>
                </a:solidFill>
              </a:rPr>
              <a:t>Next Steps to Request Training and Technical Assistance</a:t>
            </a:r>
          </a:p>
        </p:txBody>
      </p:sp>
      <p:pic>
        <p:nvPicPr>
          <p:cNvPr id="7" name="Graphic 6" descr="Receiver">
            <a:extLst>
              <a:ext uri="{FF2B5EF4-FFF2-40B4-BE49-F238E27FC236}">
                <a16:creationId xmlns:a16="http://schemas.microsoft.com/office/drawing/2014/main" id="{0A089448-5BCF-46C9-A833-4633C5EF30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25272" y="2375971"/>
            <a:ext cx="2048933" cy="2048933"/>
          </a:xfrm>
          <a:prstGeom prst="rect">
            <a:avLst/>
          </a:prstGeom>
        </p:spPr>
      </p:pic>
      <p:pic>
        <p:nvPicPr>
          <p:cNvPr id="5" name="Picture 4">
            <a:extLst>
              <a:ext uri="{FF2B5EF4-FFF2-40B4-BE49-F238E27FC236}">
                <a16:creationId xmlns:a16="http://schemas.microsoft.com/office/drawing/2014/main" id="{BFC5FA54-BB42-4AF1-8EDD-325C6BB9A0DA}"/>
              </a:ext>
            </a:extLst>
          </p:cNvPr>
          <p:cNvPicPr>
            <a:picLocks noChangeAspect="1"/>
          </p:cNvPicPr>
          <p:nvPr/>
        </p:nvPicPr>
        <p:blipFill>
          <a:blip r:embed="rId5"/>
          <a:stretch>
            <a:fillRect/>
          </a:stretch>
        </p:blipFill>
        <p:spPr>
          <a:xfrm>
            <a:off x="5180302" y="5145482"/>
            <a:ext cx="1471510" cy="1456796"/>
          </a:xfrm>
          <a:prstGeom prst="rect">
            <a:avLst/>
          </a:prstGeom>
        </p:spPr>
      </p:pic>
      <p:sp>
        <p:nvSpPr>
          <p:cNvPr id="3" name="Content Placeholder 2">
            <a:extLst>
              <a:ext uri="{FF2B5EF4-FFF2-40B4-BE49-F238E27FC236}">
                <a16:creationId xmlns:a16="http://schemas.microsoft.com/office/drawing/2014/main" id="{97BEB668-67C5-405B-8887-8B366C8B955A}"/>
              </a:ext>
            </a:extLst>
          </p:cNvPr>
          <p:cNvSpPr>
            <a:spLocks noGrp="1"/>
          </p:cNvSpPr>
          <p:nvPr>
            <p:ph idx="1"/>
          </p:nvPr>
        </p:nvSpPr>
        <p:spPr>
          <a:xfrm>
            <a:off x="3654643" y="1737360"/>
            <a:ext cx="7089558" cy="4864918"/>
          </a:xfrm>
        </p:spPr>
        <p:txBody>
          <a:bodyPr>
            <a:normAutofit/>
          </a:bodyPr>
          <a:lstStyle/>
          <a:p>
            <a:r>
              <a:rPr lang="en-US"/>
              <a:t/>
            </a:r>
            <a:br>
              <a:rPr lang="en-US"/>
            </a:br>
            <a:r>
              <a:rPr lang="en-US" sz="2800">
                <a:latin typeface="+mj-lt"/>
              </a:rPr>
              <a:t>Please email: </a:t>
            </a:r>
          </a:p>
          <a:p>
            <a:r>
              <a:rPr lang="en-US" sz="2800" u="sng">
                <a:solidFill>
                  <a:srgbClr val="7030A0"/>
                </a:solidFill>
                <a:latin typeface="+mj-lt"/>
                <a:hlinkClick r:id="rId6">
                  <a:extLst>
                    <a:ext uri="{A12FA001-AC4F-418D-AE19-62706E023703}">
                      <ahyp:hlinkClr xmlns:ahyp="http://schemas.microsoft.com/office/drawing/2018/hyperlinkcolor" xmlns="" val="tx"/>
                    </a:ext>
                  </a:extLst>
                </a:hlinkClick>
              </a:rPr>
              <a:t>TribalResponse@TLPI.org</a:t>
            </a:r>
            <a:r>
              <a:rPr lang="en-US" sz="2800">
                <a:solidFill>
                  <a:srgbClr val="7030A0"/>
                </a:solidFill>
                <a:latin typeface="+mj-lt"/>
              </a:rPr>
              <a:t> </a:t>
            </a:r>
          </a:p>
          <a:p>
            <a:r>
              <a:rPr lang="en-US" sz="2800">
                <a:latin typeface="+mj-lt"/>
              </a:rPr>
              <a:t>Lonna Hunter </a:t>
            </a:r>
            <a:r>
              <a:rPr lang="en-US" sz="2800">
                <a:solidFill>
                  <a:srgbClr val="7030A0"/>
                </a:solidFill>
                <a:latin typeface="+mj-lt"/>
                <a:hlinkClick r:id="rId7">
                  <a:extLst>
                    <a:ext uri="{A12FA001-AC4F-418D-AE19-62706E023703}">
                      <ahyp:hlinkClr xmlns:ahyp="http://schemas.microsoft.com/office/drawing/2018/hyperlinkcolor" xmlns="" val="tx"/>
                    </a:ext>
                  </a:extLst>
                </a:hlinkClick>
              </a:rPr>
              <a:t>lonna@TLPI.org</a:t>
            </a:r>
            <a:r>
              <a:rPr lang="en-US" sz="2800">
                <a:solidFill>
                  <a:srgbClr val="7030A0"/>
                </a:solidFill>
                <a:latin typeface="+mj-lt"/>
              </a:rPr>
              <a:t> </a:t>
            </a:r>
            <a:r>
              <a:rPr lang="en-US" sz="2800">
                <a:latin typeface="+mj-lt"/>
              </a:rPr>
              <a:t>or call 651-644-1145</a:t>
            </a:r>
          </a:p>
          <a:p>
            <a:r>
              <a:rPr lang="en-US" sz="2800">
                <a:latin typeface="+mj-lt"/>
              </a:rPr>
              <a:t>Bonnie Clairmont at </a:t>
            </a:r>
            <a:r>
              <a:rPr lang="en-US" sz="2800">
                <a:solidFill>
                  <a:srgbClr val="7030A0"/>
                </a:solidFill>
                <a:latin typeface="+mj-lt"/>
                <a:hlinkClick r:id="rId8">
                  <a:extLst>
                    <a:ext uri="{A12FA001-AC4F-418D-AE19-62706E023703}">
                      <ahyp:hlinkClr xmlns:ahyp="http://schemas.microsoft.com/office/drawing/2018/hyperlinkcolor" xmlns="" val="tx"/>
                    </a:ext>
                  </a:extLst>
                </a:hlinkClick>
              </a:rPr>
              <a:t>bonnie@TLPI.org</a:t>
            </a:r>
            <a:r>
              <a:rPr lang="en-US" sz="2800">
                <a:solidFill>
                  <a:srgbClr val="7030A0"/>
                </a:solidFill>
                <a:latin typeface="+mj-lt"/>
              </a:rPr>
              <a:t> </a:t>
            </a:r>
            <a:r>
              <a:rPr lang="en-US" sz="2800">
                <a:latin typeface="+mj-lt"/>
              </a:rPr>
              <a:t>651-644-1145</a:t>
            </a:r>
          </a:p>
          <a:p>
            <a:r>
              <a:rPr lang="en-US" sz="2800">
                <a:latin typeface="+mj-lt"/>
              </a:rPr>
              <a:t>Or visit </a:t>
            </a:r>
            <a:r>
              <a:rPr lang="en-US" sz="2800">
                <a:solidFill>
                  <a:srgbClr val="7030A0"/>
                </a:solidFill>
                <a:latin typeface="+mj-lt"/>
                <a:hlinkClick r:id="rId9">
                  <a:extLst>
                    <a:ext uri="{A12FA001-AC4F-418D-AE19-62706E023703}">
                      <ahyp:hlinkClr xmlns:ahyp="http://schemas.microsoft.com/office/drawing/2018/hyperlinkcolor" xmlns="" val="tx"/>
                    </a:ext>
                  </a:extLst>
                </a:hlinkClick>
              </a:rPr>
              <a:t>www.TribalResponse.org</a:t>
            </a:r>
            <a:r>
              <a:rPr lang="en-US" sz="2800">
                <a:solidFill>
                  <a:srgbClr val="7030A0"/>
                </a:solidFill>
                <a:latin typeface="+mj-lt"/>
              </a:rPr>
              <a:t> </a:t>
            </a:r>
          </a:p>
          <a:p>
            <a:endParaRPr lang="en-US"/>
          </a:p>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z="2000" smtClean="0"/>
              <a:t>26</a:t>
            </a:fld>
            <a:endParaRPr lang="en-US" sz="2000"/>
          </a:p>
        </p:txBody>
      </p:sp>
    </p:spTree>
    <p:extLst>
      <p:ext uri="{BB962C8B-B14F-4D97-AF65-F5344CB8AC3E}">
        <p14:creationId xmlns:p14="http://schemas.microsoft.com/office/powerpoint/2010/main" val="3234848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D620B8-2232-4138-8616-EBA24C40D04B}"/>
              </a:ext>
            </a:extLst>
          </p:cNvPr>
          <p:cNvSpPr/>
          <p:nvPr/>
        </p:nvSpPr>
        <p:spPr>
          <a:xfrm>
            <a:off x="0" y="0"/>
            <a:ext cx="12191999" cy="4562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433750" y="4960137"/>
            <a:ext cx="6108970" cy="1463040"/>
          </a:xfrm>
        </p:spPr>
        <p:txBody>
          <a:bodyPr>
            <a:normAutofit/>
          </a:bodyPr>
          <a:lstStyle/>
          <a:p>
            <a:pPr algn="ctr"/>
            <a:r>
              <a:rPr lang="en-US" sz="4000" b="1" cap="none">
                <a:solidFill>
                  <a:srgbClr val="C00000"/>
                </a:solidFill>
                <a:cs typeface="Lucida Calligraphy"/>
              </a:rPr>
              <a:t>Germaine Omish-Lucero</a:t>
            </a:r>
          </a:p>
        </p:txBody>
      </p:sp>
      <p:sp>
        <p:nvSpPr>
          <p:cNvPr id="5" name="Subtitle 4"/>
          <p:cNvSpPr>
            <a:spLocks noGrp="1"/>
          </p:cNvSpPr>
          <p:nvPr>
            <p:ph type="subTitle" idx="1"/>
          </p:nvPr>
        </p:nvSpPr>
        <p:spPr>
          <a:xfrm>
            <a:off x="8443261" y="4960137"/>
            <a:ext cx="3581399" cy="1463040"/>
          </a:xfrm>
        </p:spPr>
        <p:txBody>
          <a:bodyPr>
            <a:normAutofit/>
          </a:bodyPr>
          <a:lstStyle/>
          <a:p>
            <a:pPr algn="ctr"/>
            <a:r>
              <a:rPr lang="en-US" sz="3600">
                <a:solidFill>
                  <a:srgbClr val="C00000"/>
                </a:solidFill>
                <a:latin typeface="+mj-lt"/>
                <a:cs typeface="Marion Regular"/>
              </a:rPr>
              <a:t>Special Projects Director</a:t>
            </a:r>
          </a:p>
        </p:txBody>
      </p:sp>
      <p:sp>
        <p:nvSpPr>
          <p:cNvPr id="6" name="TextBox 5"/>
          <p:cNvSpPr txBox="1"/>
          <p:nvPr/>
        </p:nvSpPr>
        <p:spPr>
          <a:xfrm>
            <a:off x="1457977" y="1680970"/>
            <a:ext cx="6084743" cy="1200329"/>
          </a:xfrm>
          <a:prstGeom prst="rect">
            <a:avLst/>
          </a:prstGeom>
          <a:noFill/>
        </p:spPr>
        <p:txBody>
          <a:bodyPr wrap="none" rtlCol="0">
            <a:spAutoFit/>
          </a:bodyPr>
          <a:lstStyle/>
          <a:p>
            <a:pPr algn="ctr"/>
            <a:r>
              <a:rPr lang="en-US" sz="3600">
                <a:latin typeface="+mj-lt"/>
                <a:cs typeface="Marion Regular"/>
              </a:rPr>
              <a:t>Alliance of Tribal Coalitions to End Violence</a:t>
            </a:r>
          </a:p>
          <a:p>
            <a:pPr algn="ctr"/>
            <a:r>
              <a:rPr lang="en-US" sz="3600">
                <a:latin typeface="+mj-lt"/>
                <a:cs typeface="Marion Regular"/>
              </a:rPr>
              <a:t>germainel@atcev.org</a:t>
            </a:r>
          </a:p>
        </p:txBody>
      </p:sp>
      <p:grpSp>
        <p:nvGrpSpPr>
          <p:cNvPr id="7" name="Group 6">
            <a:extLst>
              <a:ext uri="{FF2B5EF4-FFF2-40B4-BE49-F238E27FC236}">
                <a16:creationId xmlns:a16="http://schemas.microsoft.com/office/drawing/2014/main" id="{769BD65F-E645-40FB-A579-F8018395B945}"/>
              </a:ext>
            </a:extLst>
          </p:cNvPr>
          <p:cNvGrpSpPr/>
          <p:nvPr/>
        </p:nvGrpSpPr>
        <p:grpSpPr>
          <a:xfrm>
            <a:off x="9090802" y="842811"/>
            <a:ext cx="2549181" cy="2868274"/>
            <a:chOff x="8616448" y="2247735"/>
            <a:chExt cx="2549181" cy="2868274"/>
          </a:xfrm>
        </p:grpSpPr>
        <p:pic>
          <p:nvPicPr>
            <p:cNvPr id="8" name="Picture 7" descr="A picture containing table&#10;&#10;Description automatically generated">
              <a:hlinkClick r:id="rId2"/>
              <a:extLst>
                <a:ext uri="{FF2B5EF4-FFF2-40B4-BE49-F238E27FC236}">
                  <a16:creationId xmlns:a16="http://schemas.microsoft.com/office/drawing/2014/main" id="{1F5F3BDF-2022-4845-9805-0EC78CA7CF23}"/>
                </a:ext>
              </a:extLst>
            </p:cNvPr>
            <p:cNvPicPr>
              <a:picLocks noChangeAspect="1"/>
            </p:cNvPicPr>
            <p:nvPr/>
          </p:nvPicPr>
          <p:blipFill>
            <a:blip r:embed="rId3"/>
            <a:stretch>
              <a:fillRect/>
            </a:stretch>
          </p:blipFill>
          <p:spPr>
            <a:xfrm>
              <a:off x="8616448" y="2247735"/>
              <a:ext cx="2286319" cy="2362530"/>
            </a:xfrm>
            <a:prstGeom prst="rect">
              <a:avLst/>
            </a:prstGeom>
          </p:spPr>
        </p:pic>
        <p:sp>
          <p:nvSpPr>
            <p:cNvPr id="9" name="TextBox 8">
              <a:extLst>
                <a:ext uri="{FF2B5EF4-FFF2-40B4-BE49-F238E27FC236}">
                  <a16:creationId xmlns:a16="http://schemas.microsoft.com/office/drawing/2014/main" id="{21B34F90-3B5B-4044-B44D-956B9D03B510}"/>
                </a:ext>
              </a:extLst>
            </p:cNvPr>
            <p:cNvSpPr txBox="1"/>
            <p:nvPr/>
          </p:nvSpPr>
          <p:spPr>
            <a:xfrm>
              <a:off x="8616448" y="4746677"/>
              <a:ext cx="2549181" cy="369332"/>
            </a:xfrm>
            <a:prstGeom prst="rect">
              <a:avLst/>
            </a:prstGeom>
            <a:noFill/>
          </p:spPr>
          <p:txBody>
            <a:bodyPr wrap="square" rtlCol="0">
              <a:spAutoFit/>
            </a:bodyPr>
            <a:lstStyle/>
            <a:p>
              <a:endParaRPr lang="en-US">
                <a:solidFill>
                  <a:srgbClr val="000000"/>
                </a:solidFill>
              </a:endParaRPr>
            </a:p>
          </p:txBody>
        </p:sp>
      </p:grpSp>
      <p:sp>
        <p:nvSpPr>
          <p:cNvPr id="2" name="Slide Number Placeholder 1"/>
          <p:cNvSpPr>
            <a:spLocks noGrp="1"/>
          </p:cNvSpPr>
          <p:nvPr>
            <p:ph type="sldNum" sz="quarter" idx="12"/>
          </p:nvPr>
        </p:nvSpPr>
        <p:spPr/>
        <p:txBody>
          <a:bodyPr/>
          <a:lstStyle/>
          <a:p>
            <a:fld id="{4FAB73BC-B049-4115-A692-8D63A059BFB8}" type="slidenum">
              <a:rPr lang="en-US" sz="2000" smtClean="0"/>
              <a:t>27</a:t>
            </a:fld>
            <a:endParaRPr lang="en-US" sz="2000"/>
          </a:p>
        </p:txBody>
      </p:sp>
      <p:sp>
        <p:nvSpPr>
          <p:cNvPr id="10" name="Rectangle 9">
            <a:extLst>
              <a:ext uri="{FF2B5EF4-FFF2-40B4-BE49-F238E27FC236}">
                <a16:creationId xmlns:a16="http://schemas.microsoft.com/office/drawing/2014/main" id="{17AB57E1-C8E9-44D5-A3A3-3BFAE79CBF3D}"/>
              </a:ext>
            </a:extLst>
          </p:cNvPr>
          <p:cNvSpPr/>
          <p:nvPr/>
        </p:nvSpPr>
        <p:spPr>
          <a:xfrm>
            <a:off x="8878224" y="3171135"/>
            <a:ext cx="2711472" cy="523220"/>
          </a:xfrm>
          <a:prstGeom prst="rect">
            <a:avLst/>
          </a:prstGeom>
        </p:spPr>
        <p:txBody>
          <a:bodyPr wrap="square">
            <a:spAutoFit/>
          </a:bodyPr>
          <a:lstStyle/>
          <a:p>
            <a:pPr algn="ctr"/>
            <a:r>
              <a:rPr lang="en-US" sz="2800" b="1">
                <a:solidFill>
                  <a:srgbClr val="002060"/>
                </a:solidFill>
                <a:latin typeface="+mj-lt"/>
                <a:hlinkClick r:id="rId2">
                  <a:extLst>
                    <a:ext uri="{A12FA001-AC4F-418D-AE19-62706E023703}">
                      <ahyp:hlinkClr xmlns:ahyp="http://schemas.microsoft.com/office/drawing/2018/hyperlinkcolor" xmlns="" val="tx"/>
                    </a:ext>
                  </a:extLst>
                </a:hlinkClick>
              </a:rPr>
              <a:t>www.</a:t>
            </a:r>
            <a:r>
              <a:rPr lang="en-US" sz="2800" b="1" cap="all">
                <a:solidFill>
                  <a:srgbClr val="002060"/>
                </a:solidFill>
                <a:latin typeface="+mj-lt"/>
                <a:hlinkClick r:id="rId2">
                  <a:extLst>
                    <a:ext uri="{A12FA001-AC4F-418D-AE19-62706E023703}">
                      <ahyp:hlinkClr xmlns:ahyp="http://schemas.microsoft.com/office/drawing/2018/hyperlinkcolor" xmlns="" val="tx"/>
                    </a:ext>
                  </a:extLst>
                </a:hlinkClick>
              </a:rPr>
              <a:t>atcev</a:t>
            </a:r>
            <a:r>
              <a:rPr lang="en-US" sz="2800" b="1">
                <a:solidFill>
                  <a:srgbClr val="002060"/>
                </a:solidFill>
                <a:latin typeface="+mj-lt"/>
                <a:hlinkClick r:id="rId2">
                  <a:extLst>
                    <a:ext uri="{A12FA001-AC4F-418D-AE19-62706E023703}">
                      <ahyp:hlinkClr xmlns:ahyp="http://schemas.microsoft.com/office/drawing/2018/hyperlinkcolor" xmlns="" val="tx"/>
                    </a:ext>
                  </a:extLst>
                </a:hlinkClick>
              </a:rPr>
              <a:t>.org</a:t>
            </a:r>
            <a:endParaRPr lang="en-US" sz="2800" b="1">
              <a:solidFill>
                <a:srgbClr val="002060"/>
              </a:solidFill>
              <a:latin typeface="+mj-lt"/>
            </a:endParaRPr>
          </a:p>
        </p:txBody>
      </p:sp>
    </p:spTree>
    <p:extLst>
      <p:ext uri="{BB962C8B-B14F-4D97-AF65-F5344CB8AC3E}">
        <p14:creationId xmlns:p14="http://schemas.microsoft.com/office/powerpoint/2010/main" val="292124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693" y="5945826"/>
            <a:ext cx="11097846" cy="751870"/>
          </a:xfrm>
        </p:spPr>
        <p:txBody>
          <a:bodyPr anchor="t">
            <a:noAutofit/>
          </a:bodyPr>
          <a:lstStyle/>
          <a:p>
            <a:pPr algn="ctr"/>
            <a:r>
              <a:rPr lang="en-US" sz="3600" cap="none" dirty="0">
                <a:solidFill>
                  <a:schemeClr val="bg1"/>
                </a:solidFill>
              </a:rPr>
              <a:t>Who are Training and Technical Assistance Providers? </a:t>
            </a:r>
          </a:p>
        </p:txBody>
      </p:sp>
      <p:pic>
        <p:nvPicPr>
          <p:cNvPr id="5" name="Content Placeholder 4">
            <a:extLst>
              <a:ext uri="{FF2B5EF4-FFF2-40B4-BE49-F238E27FC236}">
                <a16:creationId xmlns:a16="http://schemas.microsoft.com/office/drawing/2014/main" id="{0E93E412-DF26-439A-8CEF-F993741BB31F}"/>
              </a:ext>
            </a:extLst>
          </p:cNvPr>
          <p:cNvPicPr>
            <a:picLocks noGrp="1" noChangeAspect="1"/>
          </p:cNvPicPr>
          <p:nvPr>
            <p:ph idx="1"/>
          </p:nvPr>
        </p:nvPicPr>
        <p:blipFill>
          <a:blip r:embed="rId3"/>
          <a:stretch>
            <a:fillRect/>
          </a:stretch>
        </p:blipFill>
        <p:spPr>
          <a:xfrm>
            <a:off x="1099042" y="2592328"/>
            <a:ext cx="2644432" cy="2618486"/>
          </a:xfrm>
        </p:spPr>
      </p:pic>
      <p:grpSp>
        <p:nvGrpSpPr>
          <p:cNvPr id="10" name="Group 9">
            <a:extLst>
              <a:ext uri="{FF2B5EF4-FFF2-40B4-BE49-F238E27FC236}">
                <a16:creationId xmlns:a16="http://schemas.microsoft.com/office/drawing/2014/main" id="{790078A7-D291-430A-AAB5-2B835521AA53}"/>
              </a:ext>
            </a:extLst>
          </p:cNvPr>
          <p:cNvGrpSpPr/>
          <p:nvPr/>
        </p:nvGrpSpPr>
        <p:grpSpPr>
          <a:xfrm>
            <a:off x="275467" y="460823"/>
            <a:ext cx="5311998" cy="1751712"/>
            <a:chOff x="275467" y="460823"/>
            <a:chExt cx="5311998" cy="1751712"/>
          </a:xfrm>
        </p:grpSpPr>
        <p:pic>
          <p:nvPicPr>
            <p:cNvPr id="11" name="Picture 10" descr="A close up of a logo&#10;&#10;Description automatically generated">
              <a:hlinkClick r:id="rId4"/>
              <a:extLst>
                <a:ext uri="{FF2B5EF4-FFF2-40B4-BE49-F238E27FC236}">
                  <a16:creationId xmlns:a16="http://schemas.microsoft.com/office/drawing/2014/main" id="{F553BB77-F5D8-4F72-BA7C-198533C5C37D}"/>
                </a:ext>
              </a:extLst>
            </p:cNvPr>
            <p:cNvPicPr>
              <a:picLocks noChangeAspect="1"/>
            </p:cNvPicPr>
            <p:nvPr/>
          </p:nvPicPr>
          <p:blipFill>
            <a:blip r:embed="rId5"/>
            <a:stretch>
              <a:fillRect/>
            </a:stretch>
          </p:blipFill>
          <p:spPr>
            <a:xfrm>
              <a:off x="275467" y="460823"/>
              <a:ext cx="5311998" cy="1097280"/>
            </a:xfrm>
            <a:prstGeom prst="rect">
              <a:avLst/>
            </a:prstGeom>
          </p:spPr>
        </p:pic>
        <p:sp>
          <p:nvSpPr>
            <p:cNvPr id="4" name="TextBox 3">
              <a:extLst>
                <a:ext uri="{FF2B5EF4-FFF2-40B4-BE49-F238E27FC236}">
                  <a16:creationId xmlns:a16="http://schemas.microsoft.com/office/drawing/2014/main" id="{F48DB3E0-87C2-40FF-BBF8-D134B6A1D334}"/>
                </a:ext>
              </a:extLst>
            </p:cNvPr>
            <p:cNvSpPr txBox="1"/>
            <p:nvPr/>
          </p:nvSpPr>
          <p:spPr>
            <a:xfrm>
              <a:off x="826039" y="1689315"/>
              <a:ext cx="452879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mj-lt"/>
                  <a:ea typeface="+mn-ea"/>
                  <a:cs typeface="+mn-cs"/>
                  <a:hlinkClick r:id="rId4">
                    <a:extLst>
                      <a:ext uri="{A12FA001-AC4F-418D-AE19-62706E023703}">
                        <ahyp:hlinkClr xmlns:ahyp="http://schemas.microsoft.com/office/drawing/2018/hyperlinkcolor" xmlns="" val="tx"/>
                      </a:ext>
                    </a:extLst>
                  </a:hlinkClick>
                </a:rPr>
                <a:t>www.law.und.edu</a:t>
              </a:r>
              <a:r>
                <a:rPr kumimoji="0" lang="en-US" sz="2800" b="0" i="0" u="none" strike="noStrike" kern="1200" cap="none" spc="0" normalizeH="0" baseline="0" noProof="0">
                  <a:ln w="0"/>
                  <a:solidFill>
                    <a:srgbClr val="002060"/>
                  </a:solidFill>
                  <a:effectLst>
                    <a:outerShdw blurRad="38100" dist="19050" dir="2700000" algn="tl" rotWithShape="0">
                      <a:prstClr val="black">
                        <a:alpha val="40000"/>
                      </a:prstClr>
                    </a:outerShdw>
                  </a:effectLst>
                  <a:uLnTx/>
                  <a:uFillTx/>
                  <a:latin typeface="+mj-lt"/>
                  <a:ea typeface="+mn-ea"/>
                  <a:cs typeface="+mn-cs"/>
                  <a:hlinkClick r:id="rId4">
                    <a:extLst>
                      <a:ext uri="{A12FA001-AC4F-418D-AE19-62706E023703}">
                        <ahyp:hlinkClr xmlns:ahyp="http://schemas.microsoft.com/office/drawing/2018/hyperlinkcolor" xmlns="" val="tx"/>
                      </a:ext>
                    </a:extLst>
                  </a:hlinkClick>
                </a:rPr>
                <a:t>/npilc/TJI</a:t>
              </a:r>
              <a:endParaRPr kumimoji="0" lang="en-US" sz="2800" b="0" i="0" u="none" strike="noStrike" kern="1200" cap="none" spc="0" normalizeH="0" baseline="0" noProof="0">
                <a:ln w="0"/>
                <a:solidFill>
                  <a:srgbClr val="002060"/>
                </a:solidFill>
                <a:effectLst>
                  <a:outerShdw blurRad="38100" dist="19050" dir="2700000" algn="tl" rotWithShape="0">
                    <a:prstClr val="black">
                      <a:alpha val="40000"/>
                    </a:prstClr>
                  </a:outerShdw>
                </a:effectLst>
                <a:uLnTx/>
                <a:uFillTx/>
                <a:latin typeface="+mj-lt"/>
                <a:ea typeface="+mn-ea"/>
                <a:cs typeface="+mn-cs"/>
              </a:endParaRPr>
            </a:p>
          </p:txBody>
        </p:sp>
      </p:grpSp>
      <p:pic>
        <p:nvPicPr>
          <p:cNvPr id="7" name="Picture 6" descr="A picture containing table&#10;&#10;Description automatically generated">
            <a:hlinkClick r:id="rId6"/>
            <a:extLst>
              <a:ext uri="{FF2B5EF4-FFF2-40B4-BE49-F238E27FC236}">
                <a16:creationId xmlns:a16="http://schemas.microsoft.com/office/drawing/2014/main" id="{1F5F3BDF-2022-4845-9805-0EC78CA7CF23}"/>
              </a:ext>
            </a:extLst>
          </p:cNvPr>
          <p:cNvPicPr>
            <a:picLocks noChangeAspect="1"/>
          </p:cNvPicPr>
          <p:nvPr/>
        </p:nvPicPr>
        <p:blipFill>
          <a:blip r:embed="rId7"/>
          <a:stretch>
            <a:fillRect/>
          </a:stretch>
        </p:blipFill>
        <p:spPr>
          <a:xfrm>
            <a:off x="8895418" y="2816196"/>
            <a:ext cx="2286319" cy="2362530"/>
          </a:xfrm>
          <a:prstGeom prst="rect">
            <a:avLst/>
          </a:prstGeom>
        </p:spPr>
      </p:pic>
      <p:sp>
        <p:nvSpPr>
          <p:cNvPr id="8" name="TextBox 7">
            <a:extLst>
              <a:ext uri="{FF2B5EF4-FFF2-40B4-BE49-F238E27FC236}">
                <a16:creationId xmlns:a16="http://schemas.microsoft.com/office/drawing/2014/main" id="{21B34F90-3B5B-4044-B44D-956B9D03B510}"/>
              </a:ext>
            </a:extLst>
          </p:cNvPr>
          <p:cNvSpPr txBox="1"/>
          <p:nvPr/>
        </p:nvSpPr>
        <p:spPr>
          <a:xfrm>
            <a:off x="8895417" y="5310548"/>
            <a:ext cx="228631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j-lt"/>
                <a:ea typeface="+mn-ea"/>
                <a:cs typeface="+mn-cs"/>
                <a:hlinkClick r:id="rId6">
                  <a:extLst>
                    <a:ext uri="{A12FA001-AC4F-418D-AE19-62706E023703}">
                      <ahyp:hlinkClr xmlns:ahyp="http://schemas.microsoft.com/office/drawing/2018/hyperlinkcolor" xmlns="" val="tx"/>
                    </a:ext>
                  </a:extLst>
                </a:hlinkClick>
              </a:rPr>
              <a:t>www.ATCEV.org</a:t>
            </a:r>
            <a:endParaRPr kumimoji="0" lang="en-US" sz="2400" b="1" i="0" u="none" strike="noStrike" kern="1200" cap="none" spc="0" normalizeH="0" baseline="0" noProof="0">
              <a:ln>
                <a:noFill/>
              </a:ln>
              <a:solidFill>
                <a:srgbClr val="002060"/>
              </a:solidFill>
              <a:effectLst/>
              <a:uLnTx/>
              <a:uFillTx/>
              <a:latin typeface="+mj-lt"/>
              <a:ea typeface="+mn-ea"/>
              <a:cs typeface="+mn-cs"/>
            </a:endParaRPr>
          </a:p>
        </p:txBody>
      </p:sp>
      <p:pic>
        <p:nvPicPr>
          <p:cNvPr id="15" name="Picture 14" descr="A close up of a logo&#10;&#10;Description automatically generated">
            <a:hlinkClick r:id="rId8"/>
            <a:extLst>
              <a:ext uri="{FF2B5EF4-FFF2-40B4-BE49-F238E27FC236}">
                <a16:creationId xmlns:a16="http://schemas.microsoft.com/office/drawing/2014/main" id="{D0530908-0327-4F65-9D38-B00CCE5EC250}"/>
              </a:ext>
            </a:extLst>
          </p:cNvPr>
          <p:cNvPicPr>
            <a:picLocks noChangeAspect="1"/>
          </p:cNvPicPr>
          <p:nvPr/>
        </p:nvPicPr>
        <p:blipFill>
          <a:blip r:embed="rId9"/>
          <a:stretch>
            <a:fillRect/>
          </a:stretch>
        </p:blipFill>
        <p:spPr>
          <a:xfrm>
            <a:off x="6652944" y="233391"/>
            <a:ext cx="4528793" cy="1471858"/>
          </a:xfrm>
          <a:prstGeom prst="rect">
            <a:avLst/>
          </a:prstGeom>
        </p:spPr>
      </p:pic>
      <p:sp>
        <p:nvSpPr>
          <p:cNvPr id="12" name="TextBox 11">
            <a:extLst>
              <a:ext uri="{FF2B5EF4-FFF2-40B4-BE49-F238E27FC236}">
                <a16:creationId xmlns:a16="http://schemas.microsoft.com/office/drawing/2014/main" id="{0BE34A8A-CE11-4E0C-8E98-243B4B11EEDE}"/>
              </a:ext>
            </a:extLst>
          </p:cNvPr>
          <p:cNvSpPr txBox="1"/>
          <p:nvPr/>
        </p:nvSpPr>
        <p:spPr>
          <a:xfrm>
            <a:off x="8390398" y="1679274"/>
            <a:ext cx="279133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j-lt"/>
                <a:ea typeface="+mn-ea"/>
                <a:cs typeface="+mn-cs"/>
                <a:hlinkClick r:id="rId8">
                  <a:extLst>
                    <a:ext uri="{A12FA001-AC4F-418D-AE19-62706E023703}">
                      <ahyp:hlinkClr xmlns:ahyp="http://schemas.microsoft.com/office/drawing/2018/hyperlinkcolor" xmlns="" val="tx"/>
                    </a:ext>
                  </a:extLst>
                </a:hlinkClick>
              </a:rPr>
              <a:t>www.AKNWRC.org</a:t>
            </a:r>
            <a:endParaRPr kumimoji="0" lang="en-US" sz="2400" b="1" i="0" u="none" strike="noStrike" kern="1200" cap="none" spc="0" normalizeH="0" baseline="0" noProof="0">
              <a:ln>
                <a:noFill/>
              </a:ln>
              <a:solidFill>
                <a:srgbClr val="002060"/>
              </a:solidFill>
              <a:effectLst/>
              <a:uLnTx/>
              <a:uFillTx/>
              <a:latin typeface="+mj-lt"/>
              <a:ea typeface="+mn-ea"/>
              <a:cs typeface="+mn-cs"/>
            </a:endParaRPr>
          </a:p>
        </p:txBody>
      </p:sp>
      <p:pic>
        <p:nvPicPr>
          <p:cNvPr id="17" name="Picture 16" descr="A picture containing object, indoor, table, clock&#10;&#10;Description automatically generated">
            <a:hlinkClick r:id="rId10"/>
            <a:extLst>
              <a:ext uri="{FF2B5EF4-FFF2-40B4-BE49-F238E27FC236}">
                <a16:creationId xmlns:a16="http://schemas.microsoft.com/office/drawing/2014/main" id="{D3513F79-B476-4ABB-AAFC-792FB08FDCEF}"/>
              </a:ext>
            </a:extLst>
          </p:cNvPr>
          <p:cNvPicPr>
            <a:picLocks noChangeAspect="1"/>
          </p:cNvPicPr>
          <p:nvPr/>
        </p:nvPicPr>
        <p:blipFill>
          <a:blip r:embed="rId11"/>
          <a:stretch>
            <a:fillRect/>
          </a:stretch>
        </p:blipFill>
        <p:spPr>
          <a:xfrm>
            <a:off x="4910285" y="2500859"/>
            <a:ext cx="2371429" cy="2238095"/>
          </a:xfrm>
          <a:prstGeom prst="rect">
            <a:avLst/>
          </a:prstGeom>
        </p:spPr>
      </p:pic>
      <p:sp>
        <p:nvSpPr>
          <p:cNvPr id="14" name="TextBox 13">
            <a:extLst>
              <a:ext uri="{FF2B5EF4-FFF2-40B4-BE49-F238E27FC236}">
                <a16:creationId xmlns:a16="http://schemas.microsoft.com/office/drawing/2014/main" id="{8E1303C3-0E1D-43B0-87DB-E4D4DD82ACC2}"/>
              </a:ext>
            </a:extLst>
          </p:cNvPr>
          <p:cNvSpPr txBox="1"/>
          <p:nvPr/>
        </p:nvSpPr>
        <p:spPr>
          <a:xfrm>
            <a:off x="4707607" y="4796445"/>
            <a:ext cx="289401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j-lt"/>
                <a:ea typeface="+mn-ea"/>
                <a:cs typeface="+mn-cs"/>
                <a:hlinkClick r:id="rId10">
                  <a:extLst>
                    <a:ext uri="{A12FA001-AC4F-418D-AE19-62706E023703}">
                      <ahyp:hlinkClr xmlns:ahyp="http://schemas.microsoft.com/office/drawing/2018/hyperlinkcolor" xmlns="" val="tx"/>
                    </a:ext>
                  </a:extLst>
                </a:hlinkClick>
              </a:rPr>
              <a:t>www.Home.TLPI.org</a:t>
            </a:r>
            <a:endParaRPr kumimoji="0" lang="en-US" sz="2400" b="1" i="0" u="none" strike="noStrike" kern="1200" cap="none" spc="0" normalizeH="0" baseline="0" noProof="0">
              <a:ln>
                <a:noFill/>
              </a:ln>
              <a:solidFill>
                <a:srgbClr val="002060"/>
              </a:solidFill>
              <a:effectLst/>
              <a:uLnTx/>
              <a:uFillTx/>
              <a:latin typeface="+mj-lt"/>
              <a:ea typeface="+mn-ea"/>
              <a:cs typeface="+mn-cs"/>
            </a:endParaRPr>
          </a:p>
        </p:txBody>
      </p:sp>
      <p:sp>
        <p:nvSpPr>
          <p:cNvPr id="18" name="TextBox 17">
            <a:extLst>
              <a:ext uri="{FF2B5EF4-FFF2-40B4-BE49-F238E27FC236}">
                <a16:creationId xmlns:a16="http://schemas.microsoft.com/office/drawing/2014/main" id="{3248BCF2-FEF8-4AF7-AA07-98A13447A5F7}"/>
              </a:ext>
            </a:extLst>
          </p:cNvPr>
          <p:cNvSpPr txBox="1"/>
          <p:nvPr/>
        </p:nvSpPr>
        <p:spPr>
          <a:xfrm>
            <a:off x="826039" y="5312335"/>
            <a:ext cx="350484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j-lt"/>
                <a:ea typeface="+mn-ea"/>
                <a:cs typeface="+mn-cs"/>
                <a:hlinkClick r:id="rId12">
                  <a:extLst>
                    <a:ext uri="{A12FA001-AC4F-418D-AE19-62706E023703}">
                      <ahyp:hlinkClr xmlns:ahyp="http://schemas.microsoft.com/office/drawing/2018/hyperlinkcolor" xmlns="" val="tx"/>
                    </a:ext>
                  </a:extLst>
                </a:hlinkClick>
              </a:rPr>
              <a:t>www.TribalResponse.org</a:t>
            </a:r>
            <a:endParaRPr kumimoji="0" lang="en-US" sz="2400" b="1" i="0" u="none" strike="noStrike" kern="1200" cap="none" spc="0" normalizeH="0" baseline="0" noProof="0">
              <a:ln>
                <a:noFill/>
              </a:ln>
              <a:solidFill>
                <a:srgbClr val="002060"/>
              </a:solidFill>
              <a:effectLst/>
              <a:uLnTx/>
              <a:uFillTx/>
              <a:latin typeface="+mj-lt"/>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000" b="0" i="0" u="none" strike="noStrike" kern="1200" cap="none" spc="0" normalizeH="0" baseline="0" noProof="0" smtClean="0">
                <a:ln>
                  <a:noFill/>
                </a:ln>
                <a:solidFill>
                  <a:prstClr val="black">
                    <a:lumMod val="95000"/>
                    <a:lumOff val="5000"/>
                  </a:prstClr>
                </a:solidFill>
                <a:effectLst/>
                <a:uLnTx/>
                <a:uFillTx/>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prstClr val="black">
                  <a:lumMod val="95000"/>
                  <a:lumOff val="5000"/>
                </a:prstClr>
              </a:solidFill>
              <a:effectLst/>
              <a:uLnTx/>
              <a:uFillTx/>
              <a:ea typeface="+mn-ea"/>
              <a:cs typeface="+mn-cs"/>
            </a:endParaRPr>
          </a:p>
        </p:txBody>
      </p:sp>
    </p:spTree>
    <p:extLst>
      <p:ext uri="{BB962C8B-B14F-4D97-AF65-F5344CB8AC3E}">
        <p14:creationId xmlns:p14="http://schemas.microsoft.com/office/powerpoint/2010/main" val="158724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386" y="399734"/>
            <a:ext cx="11106238" cy="866246"/>
          </a:xfrm>
        </p:spPr>
        <p:txBody>
          <a:bodyPr anchor="t">
            <a:noAutofit/>
          </a:bodyPr>
          <a:lstStyle/>
          <a:p>
            <a:r>
              <a:rPr lang="en-US" sz="3600" cap="none" dirty="0">
                <a:solidFill>
                  <a:schemeClr val="bg1"/>
                </a:solidFill>
              </a:rPr>
              <a:t>And Direct Service Providers:</a:t>
            </a:r>
          </a:p>
        </p:txBody>
      </p:sp>
      <p:sp>
        <p:nvSpPr>
          <p:cNvPr id="3" name="TextBox 2">
            <a:extLst>
              <a:ext uri="{FF2B5EF4-FFF2-40B4-BE49-F238E27FC236}">
                <a16:creationId xmlns:a16="http://schemas.microsoft.com/office/drawing/2014/main" id="{B54DC1EC-C77B-4A18-811D-4388B5CEE8D8}"/>
              </a:ext>
            </a:extLst>
          </p:cNvPr>
          <p:cNvSpPr txBox="1"/>
          <p:nvPr/>
        </p:nvSpPr>
        <p:spPr>
          <a:xfrm>
            <a:off x="4042935" y="4498410"/>
            <a:ext cx="4254583" cy="461665"/>
          </a:xfrm>
          <a:prstGeom prst="rect">
            <a:avLst/>
          </a:prstGeom>
          <a:noFill/>
        </p:spPr>
        <p:txBody>
          <a:bodyPr wrap="square" rtlCol="0">
            <a:spAutoFit/>
          </a:bodyPr>
          <a:lstStyle/>
          <a:p>
            <a:pPr algn="ctr"/>
            <a:r>
              <a:rPr lang="en-US" sz="2400" b="1" dirty="0">
                <a:solidFill>
                  <a:srgbClr val="002060"/>
                </a:solidFill>
                <a:latin typeface="+mj-lt"/>
                <a:hlinkClick r:id="rId3">
                  <a:extLst>
                    <a:ext uri="{A12FA001-AC4F-418D-AE19-62706E023703}">
                      <ahyp:hlinkClr xmlns:ahyp="http://schemas.microsoft.com/office/drawing/2018/hyperlinkcolor" xmlns="" val="tx"/>
                    </a:ext>
                  </a:extLst>
                </a:hlinkClick>
              </a:rPr>
              <a:t>www.EmmonakShelter.org</a:t>
            </a:r>
            <a:endParaRPr lang="en-US" sz="2400" b="1">
              <a:solidFill>
                <a:srgbClr val="002060"/>
              </a:solidFill>
              <a:latin typeface="+mj-lt"/>
            </a:endParaRPr>
          </a:p>
        </p:txBody>
      </p:sp>
      <p:pic>
        <p:nvPicPr>
          <p:cNvPr id="13" name="Picture 12" descr="A close up of a logo&#10;&#10;Description automatically generated">
            <a:hlinkClick r:id="rId4"/>
            <a:extLst>
              <a:ext uri="{FF2B5EF4-FFF2-40B4-BE49-F238E27FC236}">
                <a16:creationId xmlns:a16="http://schemas.microsoft.com/office/drawing/2014/main" id="{C0C7ABA0-1058-4D01-AEBA-DA326690E95F}"/>
              </a:ext>
            </a:extLst>
          </p:cNvPr>
          <p:cNvPicPr>
            <a:picLocks noChangeAspect="1"/>
          </p:cNvPicPr>
          <p:nvPr/>
        </p:nvPicPr>
        <p:blipFill>
          <a:blip r:embed="rId5"/>
          <a:stretch>
            <a:fillRect/>
          </a:stretch>
        </p:blipFill>
        <p:spPr>
          <a:xfrm>
            <a:off x="994554" y="3188614"/>
            <a:ext cx="3048381" cy="1920240"/>
          </a:xfrm>
          <a:prstGeom prst="rect">
            <a:avLst/>
          </a:prstGeom>
        </p:spPr>
      </p:pic>
      <p:sp>
        <p:nvSpPr>
          <p:cNvPr id="4" name="TextBox 3">
            <a:extLst>
              <a:ext uri="{FF2B5EF4-FFF2-40B4-BE49-F238E27FC236}">
                <a16:creationId xmlns:a16="http://schemas.microsoft.com/office/drawing/2014/main" id="{321CDE23-06F1-4798-B8B4-20005F496FC6}"/>
              </a:ext>
            </a:extLst>
          </p:cNvPr>
          <p:cNvSpPr txBox="1"/>
          <p:nvPr/>
        </p:nvSpPr>
        <p:spPr>
          <a:xfrm>
            <a:off x="555792" y="5511067"/>
            <a:ext cx="4453530" cy="461665"/>
          </a:xfrm>
          <a:prstGeom prst="rect">
            <a:avLst/>
          </a:prstGeom>
          <a:noFill/>
        </p:spPr>
        <p:txBody>
          <a:bodyPr wrap="square" rtlCol="0">
            <a:spAutoFit/>
          </a:bodyPr>
          <a:lstStyle/>
          <a:p>
            <a:r>
              <a:rPr lang="en-US" sz="2400" b="1" dirty="0">
                <a:solidFill>
                  <a:srgbClr val="002060"/>
                </a:solidFill>
                <a:latin typeface="+mj-lt"/>
                <a:hlinkClick r:id="rId4">
                  <a:extLst>
                    <a:ext uri="{A12FA001-AC4F-418D-AE19-62706E023703}">
                      <ahyp:hlinkClr xmlns:ahyp="http://schemas.microsoft.com/office/drawing/2018/hyperlinkcolor" xmlns="" val="tx"/>
                    </a:ext>
                  </a:extLst>
                </a:hlinkClick>
              </a:rPr>
              <a:t>www.sno-nsn.gov</a:t>
            </a:r>
            <a:r>
              <a:rPr lang="en-US" sz="2400" b="1">
                <a:solidFill>
                  <a:srgbClr val="002060"/>
                </a:solidFill>
                <a:latin typeface="+mj-lt"/>
                <a:hlinkClick r:id="rId4">
                  <a:extLst>
                    <a:ext uri="{A12FA001-AC4F-418D-AE19-62706E023703}">
                      <ahyp:hlinkClr xmlns:ahyp="http://schemas.microsoft.com/office/drawing/2018/hyperlinkcolor" xmlns="" val="tx"/>
                    </a:ext>
                  </a:extLst>
                </a:hlinkClick>
              </a:rPr>
              <a:t>/services/dv</a:t>
            </a:r>
            <a:endParaRPr lang="en-US" sz="2400" b="1">
              <a:solidFill>
                <a:srgbClr val="002060"/>
              </a:solidFill>
              <a:latin typeface="+mj-lt"/>
            </a:endParaRPr>
          </a:p>
        </p:txBody>
      </p:sp>
      <p:grpSp>
        <p:nvGrpSpPr>
          <p:cNvPr id="10" name="Group 9">
            <a:extLst>
              <a:ext uri="{FF2B5EF4-FFF2-40B4-BE49-F238E27FC236}">
                <a16:creationId xmlns:a16="http://schemas.microsoft.com/office/drawing/2014/main" id="{E26717BC-B5BA-4F76-8F58-EDA43F135991}"/>
              </a:ext>
            </a:extLst>
          </p:cNvPr>
          <p:cNvGrpSpPr/>
          <p:nvPr/>
        </p:nvGrpSpPr>
        <p:grpSpPr>
          <a:xfrm>
            <a:off x="8297518" y="3164755"/>
            <a:ext cx="3166876" cy="2421686"/>
            <a:chOff x="8087048" y="2770154"/>
            <a:chExt cx="3166876" cy="2421686"/>
          </a:xfrm>
        </p:grpSpPr>
        <p:pic>
          <p:nvPicPr>
            <p:cNvPr id="9" name="Picture 8" descr="A close up of a logo&#10;&#10;Description automatically generated">
              <a:hlinkClick r:id="rId6"/>
              <a:extLst>
                <a:ext uri="{FF2B5EF4-FFF2-40B4-BE49-F238E27FC236}">
                  <a16:creationId xmlns:a16="http://schemas.microsoft.com/office/drawing/2014/main" id="{F14D93EC-C5D9-41BB-92C2-3D3A2C959735}"/>
                </a:ext>
              </a:extLst>
            </p:cNvPr>
            <p:cNvPicPr>
              <a:picLocks noChangeAspect="1"/>
            </p:cNvPicPr>
            <p:nvPr/>
          </p:nvPicPr>
          <p:blipFill>
            <a:blip r:embed="rId7"/>
            <a:stretch>
              <a:fillRect/>
            </a:stretch>
          </p:blipFill>
          <p:spPr>
            <a:xfrm>
              <a:off x="8087048" y="2770154"/>
              <a:ext cx="3166876" cy="1920240"/>
            </a:xfrm>
            <a:prstGeom prst="rect">
              <a:avLst/>
            </a:prstGeom>
          </p:spPr>
        </p:pic>
        <p:sp>
          <p:nvSpPr>
            <p:cNvPr id="7" name="TextBox 6">
              <a:extLst>
                <a:ext uri="{FF2B5EF4-FFF2-40B4-BE49-F238E27FC236}">
                  <a16:creationId xmlns:a16="http://schemas.microsoft.com/office/drawing/2014/main" id="{57AD72FC-39D6-4A89-AA1D-3CF1B2402AB8}"/>
                </a:ext>
              </a:extLst>
            </p:cNvPr>
            <p:cNvSpPr txBox="1"/>
            <p:nvPr/>
          </p:nvSpPr>
          <p:spPr>
            <a:xfrm>
              <a:off x="8648751" y="4822508"/>
              <a:ext cx="2310985" cy="369332"/>
            </a:xfrm>
            <a:prstGeom prst="rect">
              <a:avLst/>
            </a:prstGeom>
            <a:noFill/>
          </p:spPr>
          <p:txBody>
            <a:bodyPr wrap="square" rtlCol="0">
              <a:spAutoFit/>
            </a:bodyPr>
            <a:lstStyle/>
            <a:p>
              <a:endParaRPr lang="en-US" dirty="0">
                <a:solidFill>
                  <a:srgbClr val="000000"/>
                </a:solidFill>
                <a:latin typeface="+mj-lt"/>
              </a:endParaRPr>
            </a:p>
          </p:txBody>
        </p:sp>
      </p:grpSp>
      <p:pic>
        <p:nvPicPr>
          <p:cNvPr id="8" name="Picture 7"/>
          <p:cNvPicPr>
            <a:picLocks noChangeAspect="1"/>
          </p:cNvPicPr>
          <p:nvPr/>
        </p:nvPicPr>
        <p:blipFill>
          <a:blip r:embed="rId8"/>
          <a:stretch>
            <a:fillRect/>
          </a:stretch>
        </p:blipFill>
        <p:spPr>
          <a:xfrm>
            <a:off x="4738339" y="1753521"/>
            <a:ext cx="2591025" cy="2432515"/>
          </a:xfrm>
          <a:prstGeom prst="rect">
            <a:avLst/>
          </a:prstGeom>
        </p:spPr>
      </p:pic>
      <p:sp>
        <p:nvSpPr>
          <p:cNvPr id="11" name="Rectangle 10"/>
          <p:cNvSpPr/>
          <p:nvPr/>
        </p:nvSpPr>
        <p:spPr>
          <a:xfrm>
            <a:off x="8613275" y="5489101"/>
            <a:ext cx="2123082" cy="461665"/>
          </a:xfrm>
          <a:prstGeom prst="rect">
            <a:avLst/>
          </a:prstGeom>
        </p:spPr>
        <p:txBody>
          <a:bodyPr wrap="none">
            <a:spAutoFit/>
          </a:bodyPr>
          <a:lstStyle/>
          <a:p>
            <a:r>
              <a:rPr lang="en-US" sz="2400" b="1" u="sng" dirty="0">
                <a:solidFill>
                  <a:srgbClr val="002060"/>
                </a:solidFill>
                <a:latin typeface="+mj-l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xmlns="" val="tx"/>
                    </a:ext>
                  </a:extLst>
                </a:hlinkClick>
              </a:rPr>
              <a:t>www.OKNAAV.org</a:t>
            </a:r>
            <a:endParaRPr lang="en-US" sz="2400" b="1">
              <a:solidFill>
                <a:srgbClr val="002060"/>
              </a:solidFill>
              <a:latin typeface="+mj-lt"/>
            </a:endParaRPr>
          </a:p>
        </p:txBody>
      </p:sp>
      <p:sp>
        <p:nvSpPr>
          <p:cNvPr id="12" name="Slide Number Placeholder 11"/>
          <p:cNvSpPr>
            <a:spLocks noGrp="1"/>
          </p:cNvSpPr>
          <p:nvPr>
            <p:ph type="sldNum" sz="quarter" idx="12"/>
          </p:nvPr>
        </p:nvSpPr>
        <p:spPr/>
        <p:txBody>
          <a:bodyPr/>
          <a:lstStyle/>
          <a:p>
            <a:fld id="{4FAB73BC-B049-4115-A692-8D63A059BFB8}" type="slidenum">
              <a:rPr lang="en-US" sz="2000" smtClean="0"/>
              <a:t>4</a:t>
            </a:fld>
            <a:endParaRPr lang="en-US" sz="2000" dirty="0"/>
          </a:p>
        </p:txBody>
      </p:sp>
    </p:spTree>
    <p:extLst>
      <p:ext uri="{BB962C8B-B14F-4D97-AF65-F5344CB8AC3E}">
        <p14:creationId xmlns:p14="http://schemas.microsoft.com/office/powerpoint/2010/main" val="249134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Freeform 16">
            <a:extLst>
              <a:ext uri="{FF2B5EF4-FFF2-40B4-BE49-F238E27FC236}">
                <a16:creationId xmlns:a16="http://schemas.microsoft.com/office/drawing/2014/main" id="{FBA6828D-410E-4E1B-8CAD-4972FBB3B9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rgbClr val="000000"/>
              </a:solidFill>
            </a:endParaRPr>
          </a:p>
        </p:txBody>
      </p:sp>
      <p:sp>
        <p:nvSpPr>
          <p:cNvPr id="2" name="Title 1"/>
          <p:cNvSpPr>
            <a:spLocks noGrp="1"/>
          </p:cNvSpPr>
          <p:nvPr>
            <p:ph type="title"/>
          </p:nvPr>
        </p:nvSpPr>
        <p:spPr>
          <a:xfrm>
            <a:off x="568855" y="1143632"/>
            <a:ext cx="4958290" cy="3298744"/>
          </a:xfrm>
        </p:spPr>
        <p:txBody>
          <a:bodyPr>
            <a:normAutofit/>
          </a:bodyPr>
          <a:lstStyle/>
          <a:p>
            <a:pPr algn="ctr"/>
            <a:r>
              <a:rPr lang="en-US" sz="3600" i="1" cap="none" dirty="0">
                <a:solidFill>
                  <a:srgbClr val="C00000"/>
                </a:solidFill>
              </a:rPr>
              <a:t>What is the Initiative About</a:t>
            </a:r>
            <a:r>
              <a:rPr lang="en-US" sz="3600" i="1" dirty="0">
                <a:solidFill>
                  <a:srgbClr val="C00000"/>
                </a:solidFill>
              </a:rPr>
              <a:t>?</a:t>
            </a:r>
          </a:p>
        </p:txBody>
      </p:sp>
      <p:sp>
        <p:nvSpPr>
          <p:cNvPr id="21" name="Rectangle 20">
            <a:extLst>
              <a:ext uri="{FF2B5EF4-FFF2-40B4-BE49-F238E27FC236}">
                <a16:creationId xmlns:a16="http://schemas.microsoft.com/office/drawing/2014/main" id="{6D428773-F789-43B7-B5FD-AE49E5BD2E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2"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9" name="Content Placeholder 2"/>
          <p:cNvSpPr>
            <a:spLocks noGrp="1"/>
          </p:cNvSpPr>
          <p:nvPr>
            <p:ph idx="1"/>
          </p:nvPr>
        </p:nvSpPr>
        <p:spPr>
          <a:xfrm>
            <a:off x="6578600" y="804333"/>
            <a:ext cx="5130800" cy="5249334"/>
          </a:xfrm>
        </p:spPr>
        <p:txBody>
          <a:bodyPr anchor="ctr">
            <a:noAutofit/>
          </a:bodyPr>
          <a:lstStyle/>
          <a:p>
            <a:pPr>
              <a:buFontTx/>
              <a:buChar char="-"/>
            </a:pPr>
            <a:r>
              <a:rPr lang="en-US" sz="2800" b="1" i="1" dirty="0">
                <a:solidFill>
                  <a:srgbClr val="FFFFFF"/>
                </a:solidFill>
                <a:latin typeface="+mj-lt"/>
              </a:rPr>
              <a:t>The Strengthening Tribal Response to Violence Against Native Women Initiative </a:t>
            </a:r>
            <a:endParaRPr lang="en-US" sz="2800" dirty="0">
              <a:latin typeface="+mj-lt"/>
            </a:endParaRPr>
          </a:p>
          <a:p>
            <a:pPr>
              <a:buFontTx/>
              <a:buChar char="-"/>
            </a:pPr>
            <a:r>
              <a:rPr lang="en-US" sz="2800" dirty="0">
                <a:latin typeface="+mj-lt"/>
              </a:rPr>
              <a:t>Provides training, technical assistance and resources to tribal government or tribal community </a:t>
            </a:r>
            <a:r>
              <a:rPr lang="en-US" sz="2800" b="1" u="sng" dirty="0">
                <a:solidFill>
                  <a:srgbClr val="002060"/>
                </a:solidFill>
                <a:latin typeface="+mj-lt"/>
              </a:rPr>
              <a:t>not currently receiving</a:t>
            </a:r>
            <a:r>
              <a:rPr lang="en-US" sz="2800" dirty="0">
                <a:solidFill>
                  <a:srgbClr val="002060"/>
                </a:solidFill>
                <a:latin typeface="+mj-lt"/>
              </a:rPr>
              <a:t> </a:t>
            </a:r>
            <a:r>
              <a:rPr lang="en-US" sz="2800" dirty="0">
                <a:latin typeface="+mj-lt"/>
              </a:rPr>
              <a:t>Office on Violence Against Women (OVW) grant funding to enhance victim safety and more effectively address offender accountability.</a:t>
            </a:r>
          </a:p>
          <a:p>
            <a:pPr>
              <a:buFontTx/>
              <a:buChar char="-"/>
            </a:pPr>
            <a:r>
              <a:rPr lang="en-US" dirty="0"/>
              <a:t> </a:t>
            </a:r>
          </a:p>
          <a:p>
            <a:pPr marL="0" indent="0" algn="ctr">
              <a:buNone/>
            </a:pPr>
            <a:r>
              <a:rPr lang="en-US" sz="3600" dirty="0">
                <a:solidFill>
                  <a:srgbClr val="002060"/>
                </a:solidFill>
                <a:hlinkClick r:id="rId3">
                  <a:extLst>
                    <a:ext uri="{A12FA001-AC4F-418D-AE19-62706E023703}">
                      <ahyp:hlinkClr xmlns:ahyp="http://schemas.microsoft.com/office/drawing/2018/hyperlinkcolor" xmlns="" val="tx"/>
                    </a:ext>
                  </a:extLst>
                </a:hlinkClick>
              </a:rPr>
              <a:t>www.TribalResponse.org</a:t>
            </a:r>
            <a:r>
              <a:rPr lang="en-US" sz="3600">
                <a:solidFill>
                  <a:srgbClr val="002060"/>
                </a:solidFill>
                <a:hlinkClick r:id="rId3">
                  <a:extLst>
                    <a:ext uri="{A12FA001-AC4F-418D-AE19-62706E023703}">
                      <ahyp:hlinkClr xmlns:ahyp="http://schemas.microsoft.com/office/drawing/2018/hyperlinkcolor" xmlns="" val="tx"/>
                    </a:ext>
                  </a:extLst>
                </a:hlinkClick>
              </a:rPr>
              <a:t> </a:t>
            </a:r>
            <a:endParaRPr sz="3600">
              <a:solidFill>
                <a:srgbClr val="002060"/>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z="2000" smtClean="0"/>
              <a:t>5</a:t>
            </a:fld>
            <a:endParaRPr lang="en-US" sz="2000" dirty="0"/>
          </a:p>
        </p:txBody>
      </p:sp>
      <p:pic>
        <p:nvPicPr>
          <p:cNvPr id="8" name="Picture 7">
            <a:extLst>
              <a:ext uri="{FF2B5EF4-FFF2-40B4-BE49-F238E27FC236}">
                <a16:creationId xmlns:a16="http://schemas.microsoft.com/office/drawing/2014/main" id="{D07AA076-B689-4B04-92BA-C2FD43BFCFBA}"/>
              </a:ext>
            </a:extLst>
          </p:cNvPr>
          <p:cNvPicPr>
            <a:picLocks noChangeAspect="1"/>
          </p:cNvPicPr>
          <p:nvPr/>
        </p:nvPicPr>
        <p:blipFill>
          <a:blip r:embed="rId4"/>
          <a:stretch>
            <a:fillRect/>
          </a:stretch>
        </p:blipFill>
        <p:spPr>
          <a:xfrm>
            <a:off x="1807430" y="3597337"/>
            <a:ext cx="2481141" cy="2456330"/>
          </a:xfrm>
          <a:prstGeom prst="rect">
            <a:avLst/>
          </a:prstGeom>
        </p:spPr>
      </p:pic>
    </p:spTree>
    <p:extLst>
      <p:ext uri="{BB962C8B-B14F-4D97-AF65-F5344CB8AC3E}">
        <p14:creationId xmlns:p14="http://schemas.microsoft.com/office/powerpoint/2010/main" val="248231514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z="2000" smtClean="0"/>
              <a:t>6</a:t>
            </a:fld>
            <a:endParaRPr lang="en-US" sz="2000" dirty="0"/>
          </a:p>
        </p:txBody>
      </p:sp>
      <p:sp>
        <p:nvSpPr>
          <p:cNvPr id="2" name="Title 1"/>
          <p:cNvSpPr>
            <a:spLocks noGrp="1"/>
          </p:cNvSpPr>
          <p:nvPr>
            <p:ph type="title" idx="4294967295"/>
          </p:nvPr>
        </p:nvSpPr>
        <p:spPr>
          <a:xfrm>
            <a:off x="0" y="0"/>
            <a:ext cx="12192000" cy="820738"/>
          </a:xfrm>
        </p:spPr>
        <p:txBody>
          <a:bodyPr vert="horz" lIns="91440" tIns="45720" rIns="91440" bIns="45720" rtlCol="0">
            <a:normAutofit/>
          </a:bodyPr>
          <a:lstStyle/>
          <a:p>
            <a:pPr algn="ctr"/>
            <a:r>
              <a:rPr lang="en-US" sz="4000" cap="none" spc="200" dirty="0">
                <a:solidFill>
                  <a:srgbClr val="0070C0"/>
                </a:solidFill>
                <a:hlinkClick r:id="rId3">
                  <a:extLst>
                    <a:ext uri="{A12FA001-AC4F-418D-AE19-62706E023703}">
                      <ahyp:hlinkClr xmlns:ahyp="http://schemas.microsoft.com/office/drawing/2018/hyperlinkcolor" xmlns="" val="tx"/>
                    </a:ext>
                  </a:extLst>
                </a:hlinkClick>
              </a:rPr>
              <a:t>www.TribalResponse.org</a:t>
            </a:r>
            <a:r>
              <a:rPr lang="en-US" sz="4000" cap="none" spc="200">
                <a:solidFill>
                  <a:srgbClr val="0070C0"/>
                </a:solidFill>
              </a:rPr>
              <a:t> </a:t>
            </a:r>
          </a:p>
        </p:txBody>
      </p:sp>
      <p:sp>
        <p:nvSpPr>
          <p:cNvPr id="3" name="Content Placeholder 2"/>
          <p:cNvSpPr>
            <a:spLocks noGrp="1"/>
          </p:cNvSpPr>
          <p:nvPr>
            <p:ph idx="4294967295"/>
          </p:nvPr>
        </p:nvSpPr>
        <p:spPr>
          <a:xfrm>
            <a:off x="126459" y="721881"/>
            <a:ext cx="4756826" cy="4822825"/>
          </a:xfrm>
        </p:spPr>
        <p:txBody>
          <a:bodyPr vert="horz" lIns="91440" tIns="45720" rIns="91440" bIns="45720" rtlCol="0">
            <a:noAutofit/>
          </a:bodyPr>
          <a:lstStyle/>
          <a:p>
            <a:pPr marL="0" indent="0">
              <a:buNone/>
            </a:pPr>
            <a:r>
              <a:rPr lang="en-US" sz="2600" b="1" dirty="0">
                <a:latin typeface="+mj-lt"/>
              </a:rPr>
              <a:t>Features of the website include: </a:t>
            </a:r>
            <a:endParaRPr lang="en-US" sz="2600" dirty="0">
              <a:latin typeface="+mj-lt"/>
            </a:endParaRPr>
          </a:p>
          <a:p>
            <a:pPr>
              <a:buFont typeface="Wingdings" panose="05000000000000000000" pitchFamily="2" charset="2"/>
              <a:buChar char="ü"/>
            </a:pPr>
            <a:r>
              <a:rPr lang="en-US" sz="2600" dirty="0">
                <a:latin typeface="+mj-lt"/>
              </a:rPr>
              <a:t>Critical resources and tips for strengthening responses that prioritize victim safety &amp; offender accountability </a:t>
            </a:r>
          </a:p>
          <a:p>
            <a:pPr>
              <a:buFont typeface="Wingdings" panose="05000000000000000000" pitchFamily="2" charset="2"/>
              <a:buChar char="ü"/>
            </a:pPr>
            <a:r>
              <a:rPr lang="en-US" sz="2600" dirty="0">
                <a:latin typeface="+mj-lt"/>
              </a:rPr>
              <a:t>Resources for tribal protection orders </a:t>
            </a:r>
          </a:p>
          <a:p>
            <a:pPr>
              <a:buFont typeface="Wingdings" panose="05000000000000000000" pitchFamily="2" charset="2"/>
              <a:buChar char="ü"/>
            </a:pPr>
            <a:r>
              <a:rPr lang="en-US" sz="2600" dirty="0">
                <a:latin typeface="+mj-lt"/>
              </a:rPr>
              <a:t>Critical resources for victim safety planning </a:t>
            </a:r>
          </a:p>
          <a:p>
            <a:pPr>
              <a:buFont typeface="Wingdings" panose="05000000000000000000" pitchFamily="2" charset="2"/>
              <a:buChar char="ü"/>
            </a:pPr>
            <a:r>
              <a:rPr lang="en-US" sz="2600" dirty="0">
                <a:latin typeface="+mj-lt"/>
              </a:rPr>
              <a:t>Resources to design and implement community education and awareness </a:t>
            </a:r>
          </a:p>
          <a:p>
            <a:pPr>
              <a:buFont typeface="Wingdings" panose="05000000000000000000" pitchFamily="2" charset="2"/>
              <a:buChar char="ü"/>
            </a:pPr>
            <a:r>
              <a:rPr lang="en-US" sz="2600" dirty="0">
                <a:latin typeface="+mj-lt"/>
              </a:rPr>
              <a:t>Information on community and systems-based victim advocacy </a:t>
            </a:r>
          </a:p>
          <a:p>
            <a:pPr>
              <a:buFont typeface="Wingdings" panose="05000000000000000000" pitchFamily="2" charset="2"/>
              <a:buChar char="ü"/>
            </a:pPr>
            <a:r>
              <a:rPr lang="en-US" sz="2600" dirty="0">
                <a:latin typeface="+mj-lt"/>
              </a:rPr>
              <a:t>Resources to increase tribal capacity to develop and sustain shelter and safe housing </a:t>
            </a:r>
          </a:p>
        </p:txBody>
      </p:sp>
      <p:pic>
        <p:nvPicPr>
          <p:cNvPr id="5" name="Picture 4" descr="A screenshot of a cell phone&#10;&#10;Description automatically generated">
            <a:hlinkClick r:id="rId4"/>
            <a:extLst>
              <a:ext uri="{FF2B5EF4-FFF2-40B4-BE49-F238E27FC236}">
                <a16:creationId xmlns:a16="http://schemas.microsoft.com/office/drawing/2014/main" id="{2F66C10D-3FFA-42E1-8D7F-0575FC3B2314}"/>
              </a:ext>
            </a:extLst>
          </p:cNvPr>
          <p:cNvPicPr>
            <a:picLocks noChangeAspect="1"/>
          </p:cNvPicPr>
          <p:nvPr/>
        </p:nvPicPr>
        <p:blipFill rotWithShape="1">
          <a:blip r:embed="rId5"/>
          <a:srcRect t="8204" r="3337" b="4421"/>
          <a:stretch/>
        </p:blipFill>
        <p:spPr>
          <a:xfrm>
            <a:off x="4980562" y="1672408"/>
            <a:ext cx="6678361" cy="3513184"/>
          </a:xfrm>
          <a:prstGeom prst="rect">
            <a:avLst/>
          </a:prstGeom>
        </p:spPr>
      </p:pic>
    </p:spTree>
    <p:extLst>
      <p:ext uri="{BB962C8B-B14F-4D97-AF65-F5344CB8AC3E}">
        <p14:creationId xmlns:p14="http://schemas.microsoft.com/office/powerpoint/2010/main" val="396697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359C05-2FEA-4565-BA9C-0FB1DC2BEA3D}"/>
              </a:ext>
            </a:extLst>
          </p:cNvPr>
          <p:cNvSpPr>
            <a:spLocks noGrp="1"/>
          </p:cNvSpPr>
          <p:nvPr>
            <p:ph type="sldNum" sz="quarter" idx="12"/>
          </p:nvPr>
        </p:nvSpPr>
        <p:spPr/>
        <p:txBody>
          <a:bodyPr/>
          <a:lstStyle/>
          <a:p>
            <a:fld id="{4FAB73BC-B049-4115-A692-8D63A059BFB8}" type="slidenum">
              <a:rPr lang="en-US" smtClean="0"/>
              <a:t>7</a:t>
            </a:fld>
            <a:endParaRPr lang="en-US" dirty="0"/>
          </a:p>
        </p:txBody>
      </p:sp>
      <p:pic>
        <p:nvPicPr>
          <p:cNvPr id="3" name="Picture 2">
            <a:hlinkClick r:id="rId2"/>
            <a:extLst>
              <a:ext uri="{FF2B5EF4-FFF2-40B4-BE49-F238E27FC236}">
                <a16:creationId xmlns:a16="http://schemas.microsoft.com/office/drawing/2014/main" id="{DB6204A1-0CC2-43B0-8705-35F0CC25DB88}"/>
              </a:ext>
            </a:extLst>
          </p:cNvPr>
          <p:cNvPicPr/>
          <p:nvPr/>
        </p:nvPicPr>
        <p:blipFill rotWithShape="1">
          <a:blip r:embed="rId3"/>
          <a:srcRect l="2084" t="12220" r="1923" b="3846"/>
          <a:stretch/>
        </p:blipFill>
        <p:spPr bwMode="auto">
          <a:xfrm>
            <a:off x="1110344" y="440872"/>
            <a:ext cx="9726990" cy="60298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391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711" y="5214026"/>
            <a:ext cx="7993624" cy="1256678"/>
          </a:xfrm>
        </p:spPr>
        <p:txBody>
          <a:bodyPr>
            <a:normAutofit/>
          </a:bodyPr>
          <a:lstStyle/>
          <a:p>
            <a:pPr algn="ctr"/>
            <a:r>
              <a:rPr lang="en-US" sz="4000" dirty="0"/>
              <a:t>General Shelter Information</a:t>
            </a:r>
          </a:p>
        </p:txBody>
      </p:sp>
      <p:pic>
        <p:nvPicPr>
          <p:cNvPr id="4" name="Picture 3">
            <a:extLst>
              <a:ext uri="{FF2B5EF4-FFF2-40B4-BE49-F238E27FC236}">
                <a16:creationId xmlns:a16="http://schemas.microsoft.com/office/drawing/2014/main" id="{F8981AB9-9D29-4699-AEB2-B332C2711B71}"/>
              </a:ext>
            </a:extLst>
          </p:cNvPr>
          <p:cNvPicPr>
            <a:picLocks noChangeAspect="1"/>
          </p:cNvPicPr>
          <p:nvPr/>
        </p:nvPicPr>
        <p:blipFill>
          <a:blip r:embed="rId2"/>
          <a:stretch>
            <a:fillRect/>
          </a:stretch>
        </p:blipFill>
        <p:spPr>
          <a:xfrm>
            <a:off x="9384896" y="4687624"/>
            <a:ext cx="1939271" cy="192024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z="2000" smtClean="0"/>
              <a:t>8</a:t>
            </a:fld>
            <a:endParaRPr lang="en-US" sz="2000" dirty="0"/>
          </a:p>
        </p:txBody>
      </p:sp>
    </p:spTree>
    <p:extLst>
      <p:ext uri="{BB962C8B-B14F-4D97-AF65-F5344CB8AC3E}">
        <p14:creationId xmlns:p14="http://schemas.microsoft.com/office/powerpoint/2010/main" val="348343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FAB73BC-B049-4115-A692-8D63A059BFB8}" type="slidenum">
              <a:rPr lang="en-US" sz="2000" smtClean="0"/>
              <a:t>9</a:t>
            </a:fld>
            <a:endParaRPr lang="en-US" sz="2000" dirty="0"/>
          </a:p>
        </p:txBody>
      </p:sp>
      <p:sp>
        <p:nvSpPr>
          <p:cNvPr id="2" name="Title 1">
            <a:extLst>
              <a:ext uri="{FF2B5EF4-FFF2-40B4-BE49-F238E27FC236}">
                <a16:creationId xmlns:a16="http://schemas.microsoft.com/office/drawing/2014/main" id="{8F989DF2-0128-1548-BC65-C95393EB2323}"/>
              </a:ext>
            </a:extLst>
          </p:cNvPr>
          <p:cNvSpPr>
            <a:spLocks noGrp="1"/>
          </p:cNvSpPr>
          <p:nvPr>
            <p:ph type="title" idx="4294967295"/>
          </p:nvPr>
        </p:nvSpPr>
        <p:spPr>
          <a:xfrm>
            <a:off x="912871" y="408283"/>
            <a:ext cx="9720263" cy="927100"/>
          </a:xfrm>
        </p:spPr>
        <p:txBody>
          <a:bodyPr>
            <a:normAutofit/>
          </a:bodyPr>
          <a:lstStyle/>
          <a:p>
            <a:r>
              <a:rPr lang="en-US" sz="3600" b="1" dirty="0">
                <a:solidFill>
                  <a:srgbClr val="C00000"/>
                </a:solidFill>
              </a:rPr>
              <a:t>Difficulties for victims going to shelter</a:t>
            </a:r>
          </a:p>
        </p:txBody>
      </p:sp>
      <p:sp>
        <p:nvSpPr>
          <p:cNvPr id="3" name="Content Placeholder 2">
            <a:extLst>
              <a:ext uri="{FF2B5EF4-FFF2-40B4-BE49-F238E27FC236}">
                <a16:creationId xmlns:a16="http://schemas.microsoft.com/office/drawing/2014/main" id="{4C7948E4-165A-2B49-9183-2F7B242C1EC5}"/>
              </a:ext>
            </a:extLst>
          </p:cNvPr>
          <p:cNvSpPr>
            <a:spLocks noGrp="1"/>
          </p:cNvSpPr>
          <p:nvPr>
            <p:ph sz="half" idx="4294967295"/>
          </p:nvPr>
        </p:nvSpPr>
        <p:spPr>
          <a:xfrm>
            <a:off x="7491582" y="3313110"/>
            <a:ext cx="3530659" cy="2994025"/>
          </a:xfrm>
        </p:spPr>
        <p:txBody>
          <a:bodyPr>
            <a:normAutofit/>
          </a:bodyPr>
          <a:lstStyle/>
          <a:p>
            <a:r>
              <a:rPr lang="en-US" sz="2800" dirty="0">
                <a:latin typeface="+mj-lt"/>
              </a:rPr>
              <a:t>Restrictions:</a:t>
            </a:r>
          </a:p>
          <a:p>
            <a:pPr marL="296863" indent="-296863">
              <a:buFont typeface="Wingdings" pitchFamily="2" charset="2"/>
              <a:buChar char="§"/>
            </a:pPr>
            <a:r>
              <a:rPr lang="en-US" sz="2800" dirty="0">
                <a:latin typeface="+mj-lt"/>
              </a:rPr>
              <a:t>Lock down</a:t>
            </a:r>
          </a:p>
          <a:p>
            <a:pPr marL="296863" indent="-296863">
              <a:buFont typeface="Wingdings" pitchFamily="2" charset="2"/>
              <a:buChar char="§"/>
            </a:pPr>
            <a:r>
              <a:rPr lang="en-US" sz="2800" dirty="0">
                <a:latin typeface="+mj-lt"/>
              </a:rPr>
              <a:t>Cannot work</a:t>
            </a:r>
          </a:p>
          <a:p>
            <a:pPr marL="296863" indent="-296863">
              <a:buFont typeface="Wingdings" pitchFamily="2" charset="2"/>
              <a:buChar char="§"/>
            </a:pPr>
            <a:r>
              <a:rPr lang="en-US" sz="2800" dirty="0">
                <a:latin typeface="+mj-lt"/>
              </a:rPr>
              <a:t>No boys 13 years or older</a:t>
            </a:r>
          </a:p>
          <a:p>
            <a:pPr marL="296863" indent="-296863">
              <a:buFont typeface="Wingdings" pitchFamily="2" charset="2"/>
              <a:buChar char="§"/>
            </a:pPr>
            <a:r>
              <a:rPr lang="en-US" sz="2800" dirty="0">
                <a:latin typeface="+mj-lt"/>
              </a:rPr>
              <a:t>No substance abuse issues</a:t>
            </a:r>
          </a:p>
        </p:txBody>
      </p:sp>
      <p:sp>
        <p:nvSpPr>
          <p:cNvPr id="9" name="Content Placeholder 8">
            <a:extLst>
              <a:ext uri="{FF2B5EF4-FFF2-40B4-BE49-F238E27FC236}">
                <a16:creationId xmlns:a16="http://schemas.microsoft.com/office/drawing/2014/main" id="{F66EDE2B-4241-C546-921D-EC428CF239A2}"/>
              </a:ext>
            </a:extLst>
          </p:cNvPr>
          <p:cNvSpPr>
            <a:spLocks noGrp="1"/>
          </p:cNvSpPr>
          <p:nvPr>
            <p:ph sz="half" idx="4294967295"/>
          </p:nvPr>
        </p:nvSpPr>
        <p:spPr>
          <a:xfrm>
            <a:off x="1024128" y="3313111"/>
            <a:ext cx="3601865" cy="2994025"/>
          </a:xfrm>
        </p:spPr>
        <p:txBody>
          <a:bodyPr>
            <a:normAutofit fontScale="92500" lnSpcReduction="10000"/>
          </a:bodyPr>
          <a:lstStyle/>
          <a:p>
            <a:r>
              <a:rPr lang="en-US" sz="3000" dirty="0">
                <a:latin typeface="+mj-lt"/>
              </a:rPr>
              <a:t>Finding Shelter: </a:t>
            </a:r>
          </a:p>
          <a:p>
            <a:pPr marL="296863" indent="-296863">
              <a:buFont typeface="Wingdings" pitchFamily="2" charset="2"/>
              <a:buChar char="§"/>
            </a:pPr>
            <a:r>
              <a:rPr lang="en-US" sz="3000" dirty="0">
                <a:latin typeface="+mj-lt"/>
              </a:rPr>
              <a:t>No beds available</a:t>
            </a:r>
          </a:p>
          <a:p>
            <a:pPr marL="296863" indent="-296863">
              <a:buFont typeface="Wingdings" pitchFamily="2" charset="2"/>
              <a:buChar char="§"/>
            </a:pPr>
            <a:r>
              <a:rPr lang="en-US" sz="3000" dirty="0">
                <a:latin typeface="+mj-lt"/>
              </a:rPr>
              <a:t>Long intake process</a:t>
            </a:r>
          </a:p>
          <a:p>
            <a:pPr marL="296863" indent="-296863">
              <a:buFont typeface="Wingdings" pitchFamily="2" charset="2"/>
              <a:buChar char="§"/>
            </a:pPr>
            <a:r>
              <a:rPr lang="en-US" sz="3000" dirty="0">
                <a:latin typeface="+mj-lt"/>
              </a:rPr>
              <a:t>Required classes</a:t>
            </a:r>
          </a:p>
          <a:p>
            <a:pPr marL="296863" indent="-296863">
              <a:buFont typeface="Wingdings" pitchFamily="2" charset="2"/>
              <a:buChar char="§"/>
            </a:pPr>
            <a:r>
              <a:rPr lang="en-US" sz="3000" dirty="0">
                <a:latin typeface="+mj-lt"/>
              </a:rPr>
              <a:t>Lack of traditional/culturally appropriate services</a:t>
            </a:r>
          </a:p>
          <a:p>
            <a:endParaRPr lang="en-US" sz="2800" dirty="0"/>
          </a:p>
        </p:txBody>
      </p:sp>
      <p:sp>
        <p:nvSpPr>
          <p:cNvPr id="4" name="TextBox 3">
            <a:extLst>
              <a:ext uri="{FF2B5EF4-FFF2-40B4-BE49-F238E27FC236}">
                <a16:creationId xmlns:a16="http://schemas.microsoft.com/office/drawing/2014/main" id="{2FED88CE-63B2-194F-B8ED-3A6BA911D059}"/>
              </a:ext>
            </a:extLst>
          </p:cNvPr>
          <p:cNvSpPr txBox="1"/>
          <p:nvPr/>
        </p:nvSpPr>
        <p:spPr>
          <a:xfrm>
            <a:off x="912871" y="1498952"/>
            <a:ext cx="10685651" cy="1384995"/>
          </a:xfrm>
          <a:prstGeom prst="rect">
            <a:avLst/>
          </a:prstGeom>
          <a:noFill/>
        </p:spPr>
        <p:txBody>
          <a:bodyPr wrap="square" rtlCol="0">
            <a:spAutoFit/>
          </a:bodyPr>
          <a:lstStyle/>
          <a:p>
            <a:r>
              <a:rPr lang="en-US" sz="2800" dirty="0">
                <a:latin typeface="+mj-lt"/>
              </a:rPr>
              <a:t>There are many reasons why it’s difficult for victims of domestic violence to enter a shelter for safety.  Shelters or safe homes are difficult for many victims to enter, but are even more so for Native victims.</a:t>
            </a:r>
          </a:p>
        </p:txBody>
      </p:sp>
      <p:cxnSp>
        <p:nvCxnSpPr>
          <p:cNvPr id="11" name="Elbow Connector 10">
            <a:extLst>
              <a:ext uri="{FF2B5EF4-FFF2-40B4-BE49-F238E27FC236}">
                <a16:creationId xmlns:a16="http://schemas.microsoft.com/office/drawing/2014/main" id="{856B3D08-C694-CE4F-A228-CAE93B990A51}"/>
              </a:ext>
            </a:extLst>
          </p:cNvPr>
          <p:cNvCxnSpPr>
            <a:cxnSpLocks/>
          </p:cNvCxnSpPr>
          <p:nvPr/>
        </p:nvCxnSpPr>
        <p:spPr>
          <a:xfrm rot="16200000" flipH="1">
            <a:off x="4147660" y="3958462"/>
            <a:ext cx="3250685" cy="1446662"/>
          </a:xfrm>
          <a:prstGeom prst="bentConnector3">
            <a:avLst/>
          </a:prstGeom>
          <a:ln w="889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2596</Words>
  <Application>Microsoft Office PowerPoint</Application>
  <PresentationFormat>Widescreen</PresentationFormat>
  <Paragraphs>312</Paragraphs>
  <Slides>27</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Lucida Calligraphy</vt:lpstr>
      <vt:lpstr>Marion Regular</vt:lpstr>
      <vt:lpstr>Times New Roman</vt:lpstr>
      <vt:lpstr>Tw Cen MT</vt:lpstr>
      <vt:lpstr>Tw Cen MT Condensed</vt:lpstr>
      <vt:lpstr>Wingdings</vt:lpstr>
      <vt:lpstr>Wingdings 3</vt:lpstr>
      <vt:lpstr>Integral</vt:lpstr>
      <vt:lpstr>Creating Safe Shelter for Native Women and Children </vt:lpstr>
      <vt:lpstr>Strengthening Tribal response to end violence against native women</vt:lpstr>
      <vt:lpstr>Who are Training and Technical Assistance Providers? </vt:lpstr>
      <vt:lpstr>And Direct Service Providers:</vt:lpstr>
      <vt:lpstr>What is the Initiative About?</vt:lpstr>
      <vt:lpstr>www.TribalResponse.org </vt:lpstr>
      <vt:lpstr>PowerPoint Presentation</vt:lpstr>
      <vt:lpstr>General Shelter Information</vt:lpstr>
      <vt:lpstr>Difficulties for victims going to shelter</vt:lpstr>
      <vt:lpstr> “Our community lacks resources for accessing and sustaining shelter or safe housing for victims fleeing violence, can you help us address this issue?”   </vt:lpstr>
      <vt:lpstr>Shelter goals to consider</vt:lpstr>
      <vt:lpstr> Shelter Policy for Staff &amp; Residents  </vt:lpstr>
      <vt:lpstr>Consideration for your shelter</vt:lpstr>
      <vt:lpstr>Items to consider for your facility</vt:lpstr>
      <vt:lpstr>Resident establishment </vt:lpstr>
      <vt:lpstr>PowerPoint Presentation</vt:lpstr>
      <vt:lpstr>PowerPoint Presentation</vt:lpstr>
      <vt:lpstr>Generally, we should strive to focus on  advocacy vs. rule enforcement</vt:lpstr>
      <vt:lpstr>Control the environment,  not the residents</vt:lpstr>
      <vt:lpstr>Model Rights &amp; responsibilities</vt:lpstr>
      <vt:lpstr>The shelter program may ask a resident to leave if any of the following occurs:</vt:lpstr>
      <vt:lpstr>Recovery takes time</vt:lpstr>
      <vt:lpstr>Benefits of Native Shelters</vt:lpstr>
      <vt:lpstr>List of Resources</vt:lpstr>
      <vt:lpstr>Wopida tanka- thank you!</vt:lpstr>
      <vt:lpstr>Next Steps to Request Training and Technical Assistance</vt:lpstr>
      <vt:lpstr>Germaine Omish-Lucero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tribal response to  violence against native women</dc:title>
  <dc:creator>Marlon Footracer</dc:creator>
  <cp:lastModifiedBy>Abby Thoennes</cp:lastModifiedBy>
  <cp:revision>131</cp:revision>
  <dcterms:created xsi:type="dcterms:W3CDTF">2019-05-09T20:54:09Z</dcterms:created>
  <dcterms:modified xsi:type="dcterms:W3CDTF">2020-03-25T16:06:00Z</dcterms:modified>
</cp:coreProperties>
</file>